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Bold" charset="1" panose="00000800000000000000"/>
      <p:regular r:id="rId31"/>
    </p:embeddedFont>
    <p:embeddedFont>
      <p:font typeface="Montserrat" charset="1" panose="00000500000000000000"/>
      <p:regular r:id="rId32"/>
    </p:embeddedFont>
    <p:embeddedFont>
      <p:font typeface="Montserrat Light" charset="1" panose="00000400000000000000"/>
      <p:regular r:id="rId36"/>
    </p:embeddedFont>
    <p:embeddedFont>
      <p:font typeface="Arial Bold" charset="1" panose="020B0704020202020204"/>
      <p:regular r:id="rId39"/>
    </p:embeddedFont>
    <p:embeddedFont>
      <p:font typeface="Arial" charset="1" panose="020B0604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fonts/font31.fntdata" Type="http://schemas.openxmlformats.org/officeDocument/2006/relationships/font"/><Relationship Id="rId32" Target="fonts/font32.fntdata" Type="http://schemas.openxmlformats.org/officeDocument/2006/relationships/font"/><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fonts/font36.fntdata" Type="http://schemas.openxmlformats.org/officeDocument/2006/relationships/font"/><Relationship Id="rId37" Target="notesSlides/notesSlide5.xml" Type="http://schemas.openxmlformats.org/officeDocument/2006/relationships/notesSlide"/><Relationship Id="rId38" Target="notesSlides/notesSlide6.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7.xml" Type="http://schemas.openxmlformats.org/officeDocument/2006/relationships/notesSlide"/><Relationship Id="rId42" Target="notesSlides/notesSlide8.xml" Type="http://schemas.openxmlformats.org/officeDocument/2006/relationships/notesSlide"/><Relationship Id="rId43" Target="notesSlides/notesSlide9.xml" Type="http://schemas.openxmlformats.org/officeDocument/2006/relationships/notesSlide"/><Relationship Id="rId44" Target="notesSlides/notesSlide10.xml" Type="http://schemas.openxmlformats.org/officeDocument/2006/relationships/notesSlide"/><Relationship Id="rId45" Target="notesSlides/notesSlide11.xml" Type="http://schemas.openxmlformats.org/officeDocument/2006/relationships/notesSlide"/><Relationship Id="rId46" Target="notesSlides/notesSlide12.xml" Type="http://schemas.openxmlformats.org/officeDocument/2006/relationships/notesSlide"/><Relationship Id="rId47" Target="notesSlides/notesSlide13.xml" Type="http://schemas.openxmlformats.org/officeDocument/2006/relationships/notesSlide"/><Relationship Id="rId48" Target="notesSlides/notesSlide14.xml" Type="http://schemas.openxmlformats.org/officeDocument/2006/relationships/notesSlide"/><Relationship Id="rId49" Target="notesSlides/notesSlide15.xml" Type="http://schemas.openxmlformats.org/officeDocument/2006/relationships/notesSlide"/><Relationship Id="rId5" Target="tableStyles.xml" Type="http://schemas.openxmlformats.org/officeDocument/2006/relationships/tableStyles"/><Relationship Id="rId50" Target="notesSlides/notesSlide16.xml" Type="http://schemas.openxmlformats.org/officeDocument/2006/relationships/notesSlide"/><Relationship Id="rId51" Target="notesSlides/notesSlide17.xml" Type="http://schemas.openxmlformats.org/officeDocument/2006/relationships/notesSlide"/><Relationship Id="rId52" Target="notesSlides/notesSlide18.xml" Type="http://schemas.openxmlformats.org/officeDocument/2006/relationships/notesSlide"/><Relationship Id="rId53" Target="notesSlides/notesSlide19.xml" Type="http://schemas.openxmlformats.org/officeDocument/2006/relationships/notesSlide"/><Relationship Id="rId54" Target="notesSlides/notesSlide20.xml" Type="http://schemas.openxmlformats.org/officeDocument/2006/relationships/notesSlide"/><Relationship Id="rId55" Target="notesSlides/notesSlide21.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Os conteúdos gerados por IA poderão estar incorretos.</a:t>
            </a:r>
          </a:p>
          <a:p>
            <a:r>
              <a:rPr lang="en-US"/>
              <a:t/>
            </a:r>
          </a:p>
          <a:p>
            <a:r>
              <a:rPr lang="en-US"/>
              <a:t>---</a:t>
            </a:r>
          </a:p>
          <a:p>
            <a:r>
              <a:rPr lang="en-US"/>
              <a:t/>
            </a:r>
          </a:p>
          <a:p>
            <a:r>
              <a:rPr lang="en-US"/>
              <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Foram escolhidos dois algoritmos amplamente utilizados em problemas de classificação: Regressão Logística e Random Forest. A Regressão Logística é simples, interpretável e robusta com poucos dados, sendo adequada como baseline. Já a Random Forest é um método de ensemble que constrói múltiplas árvores de decisão, capturando não linearidades e interações entre variáveis, com boa performance geral. Um desafio crítico foi o desbalanceamento extremo entre dias com e sem alagamento: apenas 10 dias com ocorrência registrada em um universo de mais de 2.100 dias. Para mitigar esse problema, aplicou-se oversampling da classe minoritária no conjunto de treino, aumentando a proporção de exemplos positivos e permitindo que os modelos considerassem padrões associados a eventos raros. Essa abordagem não cria novos tipos de eventos, mas melhora a atenção do algoritmo à classe de interesse.</a:t>
            </a:r>
          </a:p>
          <a:p>
            <a:r>
              <a:rPr lang="en-US"/>
              <a:t/>
            </a:r>
          </a:p>
          <a:p>
            <a:r>
              <a:rPr lang="en-US"/>
              <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Algoritmos e Desafios</a:t>
            </a:r>
          </a:p>
          <a:p>
            <a:r>
              <a:rPr lang="en-US"/>
              <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Foram escolhidos dois algoritmos amplamente utilizados em problemas de classificação: Regressão Logística e Random Forest. A Regressão Logística é simples, interpretável e robusta com poucos dados, sendo adequada como baseline. Já a Random Forest é um método de ensemble que constrói múltiplas árvores de decisão, capturando não linearidades e interações entre variáveis, com boa performance geral. Um desafio crítico foi o desbalanceamento extremo entre dias com e sem alagamento: apenas 10 dias com ocorrência registrada em um universo de mais de 2.100 dias. Para mitigar esse problema, aplicou-se oversampling da classe minoritária no conjunto de treino, aumentando a proporção de exemplos positivos e permitindo que os modelos considerassem padrões associados a eventos raros. Essa abordagem não cria novos tipos de eventos, mas melhora a atenção do algoritmo à classe de interesse.</a:t>
            </a:r>
          </a:p>
          <a:p>
            <a:r>
              <a:rPr lang="en-US"/>
              <a:t/>
            </a:r>
          </a:p>
          <a:p>
            <a:r>
              <a:rPr lang="en-US"/>
              <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Desempenho dos Modelos e Limitações</a:t>
            </a:r>
          </a:p>
          <a:p>
            <a:r>
              <a:rPr lang="en-US"/>
              <a:t/>
            </a:r>
          </a:p>
          <a:p>
            <a:r>
              <a:rPr lang="en-US"/>
              <a:t/>
            </a:r>
          </a:p>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modelo de três classes apresentou acurácia próxima de 100%, o que era esperado, pois reproduz limiares definidos manualmente. Esse resultado não significa que o problema de inundação foi resolvido, mas sim que o modelo aprendeu a lógica estabelecida. Já o modelo binário, condicionado a dias chuvosos, obteve acurácia global alta, mas recall baixo para a classe de eventos, mesmo após oversampling. Isso reflete a escassez de dados e a dificuldade intrínseca de prever alagamentos, que dependem de fatores além da chuva, como manutenção e infraestrutura. Para melhorar a acurácia, recomenda-se integrar dados adicionais, como camadas de risco hidrológico, uso do solo e séries históricas mais longas, além de explorar algoritmos mais sofisticados, como gradient boosting e redes neurais recorrentes. Também é importante calibrar limiares para privilegiar recall, aceitando mais falsos positivos em sistemas de alerta.</a:t>
            </a:r>
          </a:p>
          <a:p>
            <a:r>
              <a:rPr lang="en-US"/>
              <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modelo de três classes apresentou acurácia próxima de 100%, o que era esperado, pois reproduz limiares definidos manualmente. Esse resultado não significa que o problema de inundação foi resolvido, mas sim que o modelo aprendeu a lógica estabelecida. Já o modelo binário, condicionado a dias chuvosos, obteve acurácia global alta, mas recall baixo para a classe de eventos, mesmo após oversampling. Isso reflete a escassez de dados e a dificuldade intrínseca de prever alagamentos, que dependem de fatores além da chuva, como manutenção e infraestrutura. Para melhorar a acurácia, recomenda-se integrar dados adicionais, como camadas de risco hidrológico, uso do solo e séries históricas mais longas, além de explorar algoritmos mais sofisticados, como gradient boosting e redes neurais recorrentes. Também é importante calibrar limiares para privilegiar recall, aceitando mais falsos positivos em sistemas de alerta.</a:t>
            </a:r>
          </a:p>
          <a:p>
            <a:r>
              <a:rPr lang="en-US"/>
              <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modelo de três classes apresentou acurácia próxima de 100%, o que era esperado, pois reproduz limiares definidos manualmente. Esse resultado não significa que o problema de inundação foi resolvido, mas sim que o modelo aprendeu a lógica estabelecida. Já o modelo binário, condicionado a dias chuvosos, obteve acurácia global alta, mas recall baixo para a classe de eventos, mesmo após oversampling. Isso reflete a escassez de dados e a dificuldade intrínseca de prever alagamentos, que dependem de fatores além da chuva, como manutenção e infraestrutura. Para melhorar a acurácia, recomenda-se integrar dados adicionais, como camadas de risco hidrológico, uso do solo e séries históricas mais longas, além de explorar algoritmos mais sofisticados, como gradient boosting e redes neurais recorrentes. Também é importante calibrar limiares para privilegiar recall, aceitando mais falsos positivos em sistemas de alerta.</a:t>
            </a:r>
          </a:p>
          <a:p>
            <a:r>
              <a:rPr lang="en-US"/>
              <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modelo de três classes apresentou acurácia próxima de 100%, o que era esperado, pois reproduz limiares definidos manualmente. Esse resultado não significa que o problema de inundação foi resolvido, mas sim que o modelo aprendeu a lógica estabelecida. Já o modelo binário, condicionado a dias chuvosos, obteve acurácia global alta, mas recall baixo para a classe de eventos, mesmo após oversampling. Isso reflete a escassez de dados e a dificuldade intrínseca de prever alagamentos, que dependem de fatores além da chuva, como manutenção e infraestrutura. Para melhorar a acurácia, recomenda-se integrar dados adicionais, como camadas de risco hidrológico, uso do solo e séries históricas mais longas, além de explorar algoritmos mais sofisticados, como gradient boosting e redes neurais recorrentes. Também é importante calibrar limiares para privilegiar recall, aceitando mais falsos positivos em sistemas de alerta.</a:t>
            </a:r>
          </a:p>
          <a:p>
            <a:r>
              <a:rPr lang="en-US"/>
              <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Desempenho dos Modelos e Limitações</a:t>
            </a:r>
          </a:p>
          <a:p>
            <a:r>
              <a:rPr lang="en-US"/>
              <a:t/>
            </a:r>
          </a:p>
          <a:p>
            <a:r>
              <a:rPr lang="en-US"/>
              <a:t/>
            </a:r>
          </a:p>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modelo de três classes apresentou acurácia próxima de 100%, o que era esperado, pois reproduz limiares definidos manualmente. Esse resultado não significa que o problema de inundação foi resolvido, mas sim que o modelo aprendeu a lógica estabelecida. Já o modelo binário, condicionado a dias chuvosos, obteve acurácia global alta, mas recall baixo para a classe de eventos, mesmo após oversampling. Isso reflete a escassez de dados e a dificuldade intrínseca de prever alagamentos, que dependem de fatores além da chuva, como manutenção e infraestrutura. Para melhorar a acurácia, recomenda-se integrar dados adicionais, como camadas de risco hidrológico, uso do solo e séries históricas mais longas, além de explorar algoritmos mais sofisticados, como gradient boosting e redes neurais recorrentes. Também é importante calibrar limiares para privilegiar recall, aceitando mais falsos positivos em sistemas de alerta.</a:t>
            </a:r>
          </a:p>
          <a:p>
            <a:r>
              <a:rPr lang="en-US"/>
              <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As inundações urbanas em grandes cidades brasileiras, como São Paulo, têm se tornado mais frequentes e intensas devido a fatores como mudanças climáticas, urbanização acelerada e infraestrutura de drenagem insuficiente. Estudos indicam aumento tanto na média anual de chuva quanto na ocorrência de eventos extremos, como dias com mais de 80–100 mm de precipitação em 24 horas. Prever alagamentos é um desafio complexo, pois não depende apenas da quantidade de chuva, mas também de fatores locais como capacidade das galerias de drenagem, manutenção de bueiros, presença de lixo, impermeabilização do solo e ocupação irregular de áreas de várzea. Esses elementos geralmente não estão disponíveis em bases públicas, o que limita modelos puramente estatísticos. Assim, o projeto busca desenvolver um protótipo de IA para avaliar risco de inundação no bairro do Butantã, utilizando dados públicos e ferramentas de código aberto. A escolha por uma área específica reduz a complexidade e permite trabalhar com um único posto pluviométrico e registros locais de alagamento, viabilizando um MVP funcional e didático.</a:t>
            </a:r>
          </a:p>
          <a:p>
            <a:r>
              <a:rPr lang="en-US"/>
              <a:t/>
            </a:r>
          </a:p>
          <a:p>
            <a:r>
              <a:rPr lang="en-US"/>
              <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Encerramento e Recomendações</a:t>
            </a:r>
          </a:p>
          <a:p>
            <a:r>
              <a:rPr lang="en-US"/>
              <a:t/>
            </a:r>
          </a:p>
          <a:p>
            <a:r>
              <a:rPr lang="en-US"/>
              <a:t/>
            </a:r>
          </a:p>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projeto demonstrou que prever alagamentos é intrinsecamente difícil e que sem dados adequados não há solução milagrosa via IA. O protótipo desenvolvido cumpre papel didático, organizando o problema e criando uma base para estudos futuros. Como próximos passos, recomenda-se ampliar o período de análise, incorporar mais variáveis ambientais e explorar modelos avançados. Além disso, conectar o sistema a APIs de previsão de chuva pode evoluí-lo para um alerta quase em tempo real. Essa experiência reforça a importância de dados de qualidade e da integração entre ciência de dados, engenharia e políticas públicas para enfrentar desafios urbanos complexos.</a:t>
            </a:r>
          </a:p>
          <a:p>
            <a:r>
              <a:rPr lang="en-US"/>
              <a:t/>
            </a:r>
          </a:p>
          <a:p>
            <a:r>
              <a:rPr lang="en-US"/>
              <a:t/>
            </a:r>
          </a:p>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Contexto das Inundações Urbanas</a:t>
            </a:r>
          </a:p>
          <a:p>
            <a:r>
              <a:rPr lang="en-US"/>
              <a:t/>
            </a:r>
          </a:p>
          <a:p>
            <a:r>
              <a:rPr lang="en-US"/>
              <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As inundações urbanas em grandes cidades brasileiras, como São Paulo, têm se tornado mais frequentes e intensas devido a fatores como mudanças climáticas, urbanização acelerada e infraestrutura de drenagem insuficiente. Estudos indicam aumento tanto na média anual de chuva quanto na ocorrência de eventos extremos, como dias com mais de 80–100 mm de precipitação em 24 horas. Prever alagamentos é um desafio complexo, pois não depende apenas da quantidade de chuva, mas também de fatores locais como capacidade das galerias de drenagem, manutenção de bueiros, presença de lixo, impermeabilização do solo e ocupação irregular de áreas de várzea. Esses elementos geralmente não estão disponíveis em bases públicas, o que limita modelos puramente estatísticos. Assim, o projeto busca desenvolver um protótipo de IA para avaliar risco de inundação no bairro do Butantã, utilizando dados públicos e ferramentas de código aberto. A escolha por uma área específica reduz a complexidade e permite trabalhar com um único posto pluviométrico e registros locais de alagamento, viabilizando um MVP funcional e didático.</a:t>
            </a:r>
          </a:p>
          <a:p>
            <a:r>
              <a:rPr lang="en-US"/>
              <a:t/>
            </a:r>
          </a:p>
          <a:p>
            <a:r>
              <a:rPr lang="en-US"/>
              <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Objetivo Geral e Específicos</a:t>
            </a:r>
          </a:p>
          <a:p>
            <a:r>
              <a:rPr lang="en-US"/>
              <a:t/>
            </a:r>
          </a:p>
          <a:p>
            <a:r>
              <a:rPr lang="en-US"/>
              <a:t/>
            </a:r>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O objetivo geral é desenvolver e documentar um protótipo de sistema de IA para avaliação de risco de inundação no bairro do Butantã, combinando classificadores baseados em chuva com dados reais de ocorrências de alagamento. Entre os objetivos específicos estão: construir uma série histórica diária de chuva (2020–2025) para o posto CGE Butantã; definir faixas de chuva diária que representem três classes de risco local (sem risco, risco transitável e risco intransitável); treinar modelos de classificação (Regressão Logística e Random Forest) para aprender essas classes e disponibilizá-los em um aplicativo Streamlit; integrar dados de ocorrências de alagamento do GeoSampa com a chuva do CGE, gerando uma série de dias com e sem evento; desenvolver um segundo modelo binário para alarme de alagamento em dias chuvosos, utilizando engenharia de features e oversampling para lidar com desbalanceamento; e discutir criticamente as limitações e propor melhorias futuras.</a:t>
            </a:r>
          </a:p>
          <a:p>
            <a:r>
              <a:rPr lang="en-US"/>
              <a:t/>
            </a:r>
          </a:p>
          <a:p>
            <a:r>
              <a:rPr lang="en-US"/>
              <a:t/>
            </a:r>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Inundações Urbanas e Classes de Risco</a:t>
            </a:r>
          </a:p>
          <a:p>
            <a:r>
              <a:rPr lang="en-US"/>
              <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
            </a:r>
          </a:p>
          <a:p>
            <a:r>
              <a:rPr lang="en-US"/>
              <a:t>Inundações urbanas ocorrem quando o escoamento superficial excede a capacidade de infiltração do solo ou a capacidade do sistema de drenagem. Em áreas densamente urbanizadas, como o Butantã, a impermeabilização do solo e redes de drenagem subdimensionadas favorecem o acúmulo rápido de água. Não existe uma relação simples entre quantidade de chuva e ocorrência de alagamento, pois fatores como topografia, manutenção e ocupação irregular influenciam fortemente. Para este projeto, foram definidas três classes de risco baseadas na intensidade da chuva: Classe 0 (sem risco) para chuva inferior a 20 mm em 24h; Classe 1 (risco transitável) para chuva entre 20 e 60 mm; e Classe 2 (risco intransitável) para chuva igual ou superior a 60 mm. Esses limiares foram fundamentados em estudos de precipitação extrema e classificações oficiais, funcionando como indicadores de severidade para um sistema de alerta.</a:t>
            </a:r>
          </a:p>
          <a:p>
            <a:r>
              <a:rPr lang="en-US"/>
              <a:t/>
            </a:r>
          </a:p>
          <a:p>
            <a:r>
              <a:rPr lang="en-US"/>
              <a:t/>
            </a:r>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Este diapositivo referencia informações do seguinte ficheiro: https://alstomgroup-my.sharepoint.com/personal/joao_oliveira-2_alstomgroup_com/_layouts/15/Doc.aspx?sourcedoc=%7BD2A541DA-5D7F-4E22-8E4D-37474A2B255A%7D&amp;file=Formulario%20A3%20IA.docx&amp;action=default&amp;mobileredirect=true</a:t>
            </a:r>
          </a:p>
          <a:p>
            <a:r>
              <a:rPr lang="en-US"/>
              <a:t/>
            </a:r>
          </a:p>
          <a:p>
            <a:r>
              <a:rPr lang="en-US"/>
              <a:t>Algoritmos e Desafios</a:t>
            </a:r>
          </a:p>
          <a:p>
            <a:r>
              <a:rPr lang="en-US"/>
              <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9.jpeg" Type="http://schemas.openxmlformats.org/officeDocument/2006/relationships/image"/><Relationship Id="rId4" Target="../media/VAG5p5VUqtk.mp4" Type="http://schemas.openxmlformats.org/officeDocument/2006/relationships/video"/><Relationship Id="rId5" Target="../media/VAG5p5VUqtk.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0.jpeg" Type="http://schemas.openxmlformats.org/officeDocument/2006/relationships/image"/><Relationship Id="rId4" Target="../media/VAG5p3uWAr0.mp4" Type="http://schemas.openxmlformats.org/officeDocument/2006/relationships/video"/><Relationship Id="rId5" Target="../media/VAG5p3uWAr0.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40232">
            <a:off x="12228684" y="786113"/>
            <a:ext cx="5290354" cy="0"/>
          </a:xfrm>
          <a:prstGeom prst="line">
            <a:avLst/>
          </a:prstGeom>
          <a:ln cap="rnd" w="28575">
            <a:solidFill>
              <a:srgbClr val="E45730"/>
            </a:solidFill>
            <a:prstDash val="solid"/>
            <a:headEnd type="none" len="sm" w="sm"/>
            <a:tailEnd type="none" len="sm" w="sm"/>
          </a:ln>
        </p:spPr>
      </p:sp>
      <p:sp>
        <p:nvSpPr>
          <p:cNvPr name="AutoShape 4" id="4"/>
          <p:cNvSpPr/>
          <p:nvPr/>
        </p:nvSpPr>
        <p:spPr>
          <a:xfrm>
            <a:off x="12297705" y="5915436"/>
            <a:ext cx="5242366" cy="14288"/>
          </a:xfrm>
          <a:prstGeom prst="line">
            <a:avLst/>
          </a:prstGeom>
          <a:ln cap="rnd" w="9525">
            <a:solidFill>
              <a:srgbClr val="0F0F0F"/>
            </a:solidFill>
            <a:prstDash val="solid"/>
            <a:headEnd type="none" len="sm" w="sm"/>
            <a:tailEnd type="none" len="sm" w="sm"/>
          </a:ln>
        </p:spPr>
      </p:sp>
      <p:grpSp>
        <p:nvGrpSpPr>
          <p:cNvPr name="Group 5" id="5"/>
          <p:cNvGrpSpPr>
            <a:grpSpLocks noChangeAspect="true"/>
          </p:cNvGrpSpPr>
          <p:nvPr/>
        </p:nvGrpSpPr>
        <p:grpSpPr>
          <a:xfrm rot="0">
            <a:off x="30" y="15"/>
            <a:ext cx="11408492" cy="10286985"/>
            <a:chOff x="0" y="0"/>
            <a:chExt cx="15211322" cy="13715980"/>
          </a:xfrm>
        </p:grpSpPr>
        <p:sp>
          <p:nvSpPr>
            <p:cNvPr name="Freeform 6" id="6"/>
            <p:cNvSpPr/>
            <p:nvPr/>
          </p:nvSpPr>
          <p:spPr>
            <a:xfrm flipH="false" flipV="false" rot="0">
              <a:off x="0" y="0"/>
              <a:ext cx="15211298" cy="13716000"/>
            </a:xfrm>
            <a:custGeom>
              <a:avLst/>
              <a:gdLst/>
              <a:ahLst/>
              <a:cxnLst/>
              <a:rect r="r" b="b" t="t" l="l"/>
              <a:pathLst>
                <a:path h="13716000" w="15211298">
                  <a:moveTo>
                    <a:pt x="0" y="0"/>
                  </a:moveTo>
                  <a:lnTo>
                    <a:pt x="15211298" y="0"/>
                  </a:lnTo>
                  <a:lnTo>
                    <a:pt x="15211298" y="13716000"/>
                  </a:lnTo>
                  <a:lnTo>
                    <a:pt x="0" y="13716000"/>
                  </a:lnTo>
                  <a:lnTo>
                    <a:pt x="0" y="0"/>
                  </a:lnTo>
                  <a:close/>
                </a:path>
              </a:pathLst>
            </a:custGeom>
            <a:blipFill>
              <a:blip r:embed="rId3"/>
              <a:stretch>
                <a:fillRect l="0" t="-5450" r="0" b="-5450"/>
              </a:stretch>
            </a:blipFill>
          </p:spPr>
        </p:sp>
      </p:grpSp>
      <p:sp>
        <p:nvSpPr>
          <p:cNvPr name="TextBox 7" id="7"/>
          <p:cNvSpPr txBox="true"/>
          <p:nvPr/>
        </p:nvSpPr>
        <p:spPr>
          <a:xfrm rot="0">
            <a:off x="11901361" y="2051871"/>
            <a:ext cx="6143132" cy="3448050"/>
          </a:xfrm>
          <a:prstGeom prst="rect">
            <a:avLst/>
          </a:prstGeom>
        </p:spPr>
        <p:txBody>
          <a:bodyPr anchor="t" rtlCol="false" tIns="0" lIns="0" bIns="0" rIns="0">
            <a:spAutoFit/>
          </a:bodyPr>
          <a:lstStyle/>
          <a:p>
            <a:pPr algn="ctr">
              <a:lnSpc>
                <a:spcPts val="5400"/>
              </a:lnSpc>
            </a:pPr>
          </a:p>
          <a:p>
            <a:pPr algn="ctr">
              <a:lnSpc>
                <a:spcPts val="5400"/>
              </a:lnSpc>
            </a:pPr>
            <a:r>
              <a:rPr lang="en-US" sz="5000" b="true">
                <a:solidFill>
                  <a:srgbClr val="000000"/>
                </a:solidFill>
                <a:latin typeface="Montserrat Bold"/>
                <a:ea typeface="Montserrat Bold"/>
                <a:cs typeface="Montserrat Bold"/>
                <a:sym typeface="Montserrat Bold"/>
              </a:rPr>
              <a:t> IA - Probabilidade de Alagamentos no Butantã</a:t>
            </a:r>
          </a:p>
        </p:txBody>
      </p:sp>
      <p:sp>
        <p:nvSpPr>
          <p:cNvPr name="TextBox 8" id="8"/>
          <p:cNvSpPr txBox="true"/>
          <p:nvPr/>
        </p:nvSpPr>
        <p:spPr>
          <a:xfrm rot="0">
            <a:off x="12322633" y="6620424"/>
            <a:ext cx="5300589" cy="827913"/>
          </a:xfrm>
          <a:prstGeom prst="rect">
            <a:avLst/>
          </a:prstGeom>
        </p:spPr>
        <p:txBody>
          <a:bodyPr anchor="t" rtlCol="false" tIns="0" lIns="0" bIns="0" rIns="0">
            <a:spAutoFit/>
          </a:bodyPr>
          <a:lstStyle/>
          <a:p>
            <a:pPr algn="ctr">
              <a:lnSpc>
                <a:spcPts val="3366"/>
              </a:lnSpc>
            </a:pPr>
            <a:r>
              <a:rPr lang="en-US" sz="2550">
                <a:solidFill>
                  <a:srgbClr val="000000"/>
                </a:solidFill>
                <a:latin typeface="Montserrat"/>
                <a:ea typeface="Montserrat"/>
                <a:cs typeface="Montserrat"/>
                <a:sym typeface="Montserrat"/>
              </a:rPr>
              <a:t>Tecnologia avançada para prever riscos de enchentes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9316">
            <a:off x="12222947" y="2838880"/>
            <a:ext cx="5272107"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12044721" y="676167"/>
            <a:ext cx="5611569" cy="2275865"/>
            <a:chOff x="0" y="0"/>
            <a:chExt cx="7482092" cy="3034487"/>
          </a:xfrm>
        </p:grpSpPr>
        <p:sp>
          <p:nvSpPr>
            <p:cNvPr name="Freeform 5" id="5"/>
            <p:cNvSpPr/>
            <p:nvPr/>
          </p:nvSpPr>
          <p:spPr>
            <a:xfrm flipH="false" flipV="false" rot="0">
              <a:off x="0" y="0"/>
              <a:ext cx="7482091" cy="3034487"/>
            </a:xfrm>
            <a:custGeom>
              <a:avLst/>
              <a:gdLst/>
              <a:ahLst/>
              <a:cxnLst/>
              <a:rect r="r" b="b" t="t" l="l"/>
              <a:pathLst>
                <a:path h="3034487" w="7482091">
                  <a:moveTo>
                    <a:pt x="0" y="0"/>
                  </a:moveTo>
                  <a:lnTo>
                    <a:pt x="7482091" y="0"/>
                  </a:lnTo>
                  <a:lnTo>
                    <a:pt x="7482091" y="3034487"/>
                  </a:lnTo>
                  <a:lnTo>
                    <a:pt x="0" y="3034487"/>
                  </a:lnTo>
                  <a:close/>
                </a:path>
              </a:pathLst>
            </a:custGeom>
            <a:solidFill>
              <a:srgbClr val="000000">
                <a:alpha val="0"/>
              </a:srgbClr>
            </a:solidFill>
          </p:spPr>
        </p:sp>
        <p:sp>
          <p:nvSpPr>
            <p:cNvPr name="TextBox 6" id="6"/>
            <p:cNvSpPr txBox="true"/>
            <p:nvPr/>
          </p:nvSpPr>
          <p:spPr>
            <a:xfrm>
              <a:off x="0" y="66675"/>
              <a:ext cx="7482092" cy="2967812"/>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VSCode e Bibliotecas do Python</a:t>
              </a:r>
            </a:p>
          </p:txBody>
        </p:sp>
      </p:grpSp>
      <p:grpSp>
        <p:nvGrpSpPr>
          <p:cNvPr name="Group 7" id="7"/>
          <p:cNvGrpSpPr>
            <a:grpSpLocks noChangeAspect="true"/>
          </p:cNvGrpSpPr>
          <p:nvPr/>
        </p:nvGrpSpPr>
        <p:grpSpPr>
          <a:xfrm rot="0">
            <a:off x="800100" y="800099"/>
            <a:ext cx="10629900" cy="8686798"/>
            <a:chOff x="0" y="0"/>
            <a:chExt cx="14173200" cy="11582398"/>
          </a:xfrm>
        </p:grpSpPr>
        <p:sp>
          <p:nvSpPr>
            <p:cNvPr name="Freeform 8" id="8"/>
            <p:cNvSpPr/>
            <p:nvPr/>
          </p:nvSpPr>
          <p:spPr>
            <a:xfrm flipH="false" flipV="false" rot="0">
              <a:off x="0" y="0"/>
              <a:ext cx="14173200" cy="11582400"/>
            </a:xfrm>
            <a:custGeom>
              <a:avLst/>
              <a:gdLst/>
              <a:ahLst/>
              <a:cxnLst/>
              <a:rect r="r" b="b" t="t" l="l"/>
              <a:pathLst>
                <a:path h="11582400" w="14173200">
                  <a:moveTo>
                    <a:pt x="0" y="0"/>
                  </a:moveTo>
                  <a:lnTo>
                    <a:pt x="14173200" y="0"/>
                  </a:lnTo>
                  <a:lnTo>
                    <a:pt x="14173200" y="11582400"/>
                  </a:lnTo>
                  <a:lnTo>
                    <a:pt x="0" y="11582400"/>
                  </a:lnTo>
                  <a:lnTo>
                    <a:pt x="0" y="0"/>
                  </a:lnTo>
                  <a:close/>
                </a:path>
              </a:pathLst>
            </a:custGeom>
            <a:blipFill>
              <a:blip r:embed="rId3"/>
              <a:stretch>
                <a:fillRect l="0" t="-11184" r="0" b="-11184"/>
              </a:stretch>
            </a:blipFill>
          </p:spPr>
        </p:sp>
      </p:grpSp>
      <p:sp>
        <p:nvSpPr>
          <p:cNvPr name="TextBox 9" id="9"/>
          <p:cNvSpPr txBox="true"/>
          <p:nvPr/>
        </p:nvSpPr>
        <p:spPr>
          <a:xfrm rot="0">
            <a:off x="12044721" y="3089529"/>
            <a:ext cx="5703418" cy="7197471"/>
          </a:xfrm>
          <a:prstGeom prst="rect">
            <a:avLst/>
          </a:prstGeom>
        </p:spPr>
        <p:txBody>
          <a:bodyPr anchor="t" rtlCol="false" tIns="0" lIns="0" bIns="0" rIns="0">
            <a:spAutoFit/>
          </a:bodyPr>
          <a:lstStyle/>
          <a:p>
            <a:pPr algn="l">
              <a:lnSpc>
                <a:spcPts val="2772"/>
              </a:lnSpc>
            </a:pPr>
            <a:r>
              <a:rPr lang="en-US" sz="2100" b="true">
                <a:solidFill>
                  <a:srgbClr val="0F0F0F"/>
                </a:solidFill>
                <a:latin typeface="Arial Bold"/>
                <a:ea typeface="Arial Bold"/>
                <a:cs typeface="Arial Bold"/>
                <a:sym typeface="Arial Bold"/>
              </a:rPr>
              <a:t>Manipu</a:t>
            </a:r>
            <a:r>
              <a:rPr lang="en-US" sz="2100" b="true">
                <a:solidFill>
                  <a:srgbClr val="0F0F0F"/>
                </a:solidFill>
                <a:latin typeface="Arial Bold"/>
                <a:ea typeface="Arial Bold"/>
                <a:cs typeface="Arial Bold"/>
                <a:sym typeface="Arial Bold"/>
              </a:rPr>
              <a:t>lação de dados</a:t>
            </a:r>
          </a:p>
          <a:p>
            <a:pPr algn="l">
              <a:lnSpc>
                <a:spcPts val="2772"/>
              </a:lnSpc>
            </a:pPr>
            <a:r>
              <a:rPr lang="en-US" sz="2100">
                <a:solidFill>
                  <a:srgbClr val="0F0F0F"/>
                </a:solidFill>
                <a:latin typeface="Arial"/>
                <a:ea typeface="Arial"/>
                <a:cs typeface="Arial"/>
                <a:sym typeface="Arial"/>
              </a:rPr>
              <a:t>pandas</a:t>
            </a:r>
          </a:p>
          <a:p>
            <a:pPr algn="l">
              <a:lnSpc>
                <a:spcPts val="2772"/>
              </a:lnSpc>
            </a:pPr>
            <a:r>
              <a:rPr lang="en-US" sz="2100">
                <a:solidFill>
                  <a:srgbClr val="0F0F0F"/>
                </a:solidFill>
                <a:latin typeface="Arial"/>
                <a:ea typeface="Arial"/>
                <a:cs typeface="Arial"/>
                <a:sym typeface="Arial"/>
              </a:rPr>
              <a:t>numpy</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Modelos de ML</a:t>
            </a:r>
          </a:p>
          <a:p>
            <a:pPr algn="l">
              <a:lnSpc>
                <a:spcPts val="2772"/>
              </a:lnSpc>
            </a:pPr>
            <a:r>
              <a:rPr lang="en-US" sz="2100">
                <a:solidFill>
                  <a:srgbClr val="0F0F0F"/>
                </a:solidFill>
                <a:latin typeface="Arial"/>
                <a:ea typeface="Arial"/>
                <a:cs typeface="Arial"/>
                <a:sym typeface="Arial"/>
              </a:rPr>
              <a:t>scikit-learn</a:t>
            </a:r>
          </a:p>
          <a:p>
            <a:pPr algn="l">
              <a:lnSpc>
                <a:spcPts val="2772"/>
              </a:lnSpc>
            </a:pPr>
            <a:r>
              <a:rPr lang="en-US" sz="2100">
                <a:solidFill>
                  <a:srgbClr val="0F0F0F"/>
                </a:solidFill>
                <a:latin typeface="Arial"/>
                <a:ea typeface="Arial"/>
                <a:cs typeface="Arial"/>
                <a:sym typeface="Arial"/>
              </a:rPr>
              <a:t>joblib</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Acesso e tratamento de dados geoespaciais</a:t>
            </a:r>
          </a:p>
          <a:p>
            <a:pPr algn="l">
              <a:lnSpc>
                <a:spcPts val="2772"/>
              </a:lnSpc>
            </a:pPr>
            <a:r>
              <a:rPr lang="en-US" sz="2100">
                <a:solidFill>
                  <a:srgbClr val="0F0F0F"/>
                </a:solidFill>
                <a:latin typeface="Arial"/>
                <a:ea typeface="Arial"/>
                <a:cs typeface="Arial"/>
                <a:sym typeface="Arial"/>
              </a:rPr>
              <a:t>geopandas</a:t>
            </a:r>
          </a:p>
          <a:p>
            <a:pPr algn="l">
              <a:lnSpc>
                <a:spcPts val="2772"/>
              </a:lnSpc>
            </a:pPr>
            <a:r>
              <a:rPr lang="en-US" sz="2100">
                <a:solidFill>
                  <a:srgbClr val="0F0F0F"/>
                </a:solidFill>
                <a:latin typeface="Arial"/>
                <a:ea typeface="Arial"/>
                <a:cs typeface="Arial"/>
                <a:sym typeface="Arial"/>
              </a:rPr>
              <a:t>requests</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Leitura de planilhas Excel do CGE</a:t>
            </a:r>
          </a:p>
          <a:p>
            <a:pPr algn="l">
              <a:lnSpc>
                <a:spcPts val="2772"/>
              </a:lnSpc>
            </a:pPr>
            <a:r>
              <a:rPr lang="en-US" sz="2100">
                <a:solidFill>
                  <a:srgbClr val="0F0F0F"/>
                </a:solidFill>
                <a:latin typeface="Arial"/>
                <a:ea typeface="Arial"/>
                <a:cs typeface="Arial"/>
                <a:sym typeface="Arial"/>
              </a:rPr>
              <a:t>openpyxl</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Interface web dos protótipos </a:t>
            </a:r>
          </a:p>
          <a:p>
            <a:pPr algn="l">
              <a:lnSpc>
                <a:spcPts val="2772"/>
              </a:lnSpc>
            </a:pPr>
            <a:r>
              <a:rPr lang="en-US" sz="2100">
                <a:solidFill>
                  <a:srgbClr val="0F0F0F"/>
                </a:solidFill>
                <a:latin typeface="Arial"/>
                <a:ea typeface="Arial"/>
                <a:cs typeface="Arial"/>
                <a:sym typeface="Arial"/>
              </a:rPr>
              <a:t>streamlit</a:t>
            </a:r>
          </a:p>
          <a:p>
            <a:pPr algn="l">
              <a:lnSpc>
                <a:spcPts val="2772"/>
              </a:lnSpc>
            </a:pPr>
          </a:p>
          <a:p>
            <a:pPr algn="l">
              <a:lnSpc>
                <a:spcPts val="2772"/>
              </a:lnSpc>
            </a:pPr>
            <a:r>
              <a:rPr lang="en-US" sz="2100">
                <a:solidFill>
                  <a:srgbClr val="0F0F0F"/>
                </a:solidFill>
                <a:latin typeface="Arial"/>
                <a:ea typeface="Arial"/>
                <a:cs typeface="Arial"/>
                <a:sym typeface="Arial"/>
              </a:rPr>
              <a:t>IDE</a:t>
            </a:r>
          </a:p>
          <a:p>
            <a:pPr algn="l">
              <a:lnSpc>
                <a:spcPts val="2772"/>
              </a:lnSpc>
            </a:pPr>
            <a:r>
              <a:rPr lang="en-US" sz="2100">
                <a:solidFill>
                  <a:srgbClr val="0F0F0F"/>
                </a:solidFill>
                <a:latin typeface="Arial"/>
                <a:ea typeface="Arial"/>
                <a:cs typeface="Arial"/>
                <a:sym typeface="Arial"/>
              </a:rPr>
              <a:t>VSCode </a:t>
            </a:r>
          </a:p>
          <a:p>
            <a:pPr algn="l">
              <a:lnSpc>
                <a:spcPts val="2772"/>
              </a:lnSpc>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Modelagem e Algoritmos</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9316">
            <a:off x="12222947" y="2838880"/>
            <a:ext cx="5272107"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12044721" y="768017"/>
            <a:ext cx="5443179" cy="1889880"/>
            <a:chOff x="0" y="0"/>
            <a:chExt cx="7257572" cy="2519840"/>
          </a:xfrm>
        </p:grpSpPr>
        <p:sp>
          <p:nvSpPr>
            <p:cNvPr name="Freeform 5" id="5"/>
            <p:cNvSpPr/>
            <p:nvPr/>
          </p:nvSpPr>
          <p:spPr>
            <a:xfrm flipH="false" flipV="false" rot="0">
              <a:off x="0" y="0"/>
              <a:ext cx="7257572" cy="2519840"/>
            </a:xfrm>
            <a:custGeom>
              <a:avLst/>
              <a:gdLst/>
              <a:ahLst/>
              <a:cxnLst/>
              <a:rect r="r" b="b" t="t" l="l"/>
              <a:pathLst>
                <a:path h="2519840" w="7257572">
                  <a:moveTo>
                    <a:pt x="0" y="0"/>
                  </a:moveTo>
                  <a:lnTo>
                    <a:pt x="7257572" y="0"/>
                  </a:lnTo>
                  <a:lnTo>
                    <a:pt x="7257572" y="2519840"/>
                  </a:lnTo>
                  <a:lnTo>
                    <a:pt x="0" y="2519840"/>
                  </a:lnTo>
                  <a:close/>
                </a:path>
              </a:pathLst>
            </a:custGeom>
            <a:solidFill>
              <a:srgbClr val="000000">
                <a:alpha val="0"/>
              </a:srgbClr>
            </a:solidFill>
          </p:spPr>
        </p:sp>
        <p:sp>
          <p:nvSpPr>
            <p:cNvPr name="TextBox 6" id="6"/>
            <p:cNvSpPr txBox="true"/>
            <p:nvPr/>
          </p:nvSpPr>
          <p:spPr>
            <a:xfrm>
              <a:off x="0" y="66675"/>
              <a:ext cx="7257572" cy="2453165"/>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Algoritmos e Desafios</a:t>
              </a:r>
            </a:p>
          </p:txBody>
        </p:sp>
      </p:grpSp>
      <p:grpSp>
        <p:nvGrpSpPr>
          <p:cNvPr name="Group 7" id="7"/>
          <p:cNvGrpSpPr>
            <a:grpSpLocks noChangeAspect="true"/>
          </p:cNvGrpSpPr>
          <p:nvPr/>
        </p:nvGrpSpPr>
        <p:grpSpPr>
          <a:xfrm rot="0">
            <a:off x="800100" y="800099"/>
            <a:ext cx="10629900" cy="8686798"/>
            <a:chOff x="0" y="0"/>
            <a:chExt cx="14173200" cy="11582398"/>
          </a:xfrm>
        </p:grpSpPr>
        <p:sp>
          <p:nvSpPr>
            <p:cNvPr name="Freeform 8" id="8" descr="Os desenhos invisíveis margeiam a entrada da Itália."/>
            <p:cNvSpPr/>
            <p:nvPr/>
          </p:nvSpPr>
          <p:spPr>
            <a:xfrm flipH="false" flipV="false" rot="0">
              <a:off x="0" y="0"/>
              <a:ext cx="14173200" cy="11582400"/>
            </a:xfrm>
            <a:custGeom>
              <a:avLst/>
              <a:gdLst/>
              <a:ahLst/>
              <a:cxnLst/>
              <a:rect r="r" b="b" t="t" l="l"/>
              <a:pathLst>
                <a:path h="11582400" w="14173200">
                  <a:moveTo>
                    <a:pt x="0" y="0"/>
                  </a:moveTo>
                  <a:lnTo>
                    <a:pt x="14173200" y="0"/>
                  </a:lnTo>
                  <a:lnTo>
                    <a:pt x="14173200" y="11582400"/>
                  </a:lnTo>
                  <a:lnTo>
                    <a:pt x="0" y="11582400"/>
                  </a:lnTo>
                  <a:lnTo>
                    <a:pt x="0" y="0"/>
                  </a:lnTo>
                  <a:close/>
                </a:path>
              </a:pathLst>
            </a:custGeom>
            <a:blipFill>
              <a:blip r:embed="rId3"/>
              <a:stretch>
                <a:fillRect l="-8854" t="0" r="-14204" b="2"/>
              </a:stretch>
            </a:blipFill>
          </p:spPr>
        </p:sp>
      </p:grpSp>
      <p:sp>
        <p:nvSpPr>
          <p:cNvPr name="TextBox 9" id="9"/>
          <p:cNvSpPr txBox="true"/>
          <p:nvPr/>
        </p:nvSpPr>
        <p:spPr>
          <a:xfrm rot="0">
            <a:off x="12156037" y="3273061"/>
            <a:ext cx="5260299" cy="5140071"/>
          </a:xfrm>
          <a:prstGeom prst="rect">
            <a:avLst/>
          </a:prstGeom>
        </p:spPr>
        <p:txBody>
          <a:bodyPr anchor="t" rtlCol="false" tIns="0" lIns="0" bIns="0" rIns="0">
            <a:spAutoFit/>
          </a:bodyPr>
          <a:lstStyle/>
          <a:p>
            <a:pPr algn="l">
              <a:lnSpc>
                <a:spcPts val="2772"/>
              </a:lnSpc>
            </a:pPr>
            <a:r>
              <a:rPr lang="en-US" sz="2100" b="true">
                <a:solidFill>
                  <a:srgbClr val="0F0F0F"/>
                </a:solidFill>
                <a:latin typeface="Arial Bold"/>
                <a:ea typeface="Arial Bold"/>
                <a:cs typeface="Arial Bold"/>
                <a:sym typeface="Arial Bold"/>
              </a:rPr>
              <a:t>Algoritmos Utilizados</a:t>
            </a:r>
          </a:p>
          <a:p>
            <a:pPr algn="l">
              <a:lnSpc>
                <a:spcPts val="2772"/>
              </a:lnSpc>
            </a:pPr>
            <a:r>
              <a:rPr lang="en-US" sz="2100">
                <a:solidFill>
                  <a:srgbClr val="0F0F0F"/>
                </a:solidFill>
                <a:latin typeface="Arial"/>
                <a:ea typeface="Arial"/>
                <a:cs typeface="Arial"/>
                <a:sym typeface="Arial"/>
              </a:rPr>
              <a:t>Regressão Logística é simples e interpretável, enquanto Random Forest captura interações complexas entre variáveis.</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Desafio do Desbalanceamento</a:t>
            </a:r>
          </a:p>
          <a:p>
            <a:pPr algn="l">
              <a:lnSpc>
                <a:spcPts val="2772"/>
              </a:lnSpc>
            </a:pPr>
            <a:r>
              <a:rPr lang="en-US" sz="2100">
                <a:solidFill>
                  <a:srgbClr val="0F0F0F"/>
                </a:solidFill>
                <a:latin typeface="Arial"/>
                <a:ea typeface="Arial"/>
                <a:cs typeface="Arial"/>
                <a:sym typeface="Arial"/>
              </a:rPr>
              <a:t>O conjunto de dados possui poucos dias com alagamento, causando desbalanceamento extremo entre classes.</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Solução de Oversampling</a:t>
            </a:r>
          </a:p>
          <a:p>
            <a:pPr algn="l">
              <a:lnSpc>
                <a:spcPts val="2772"/>
              </a:lnSpc>
            </a:pPr>
            <a:r>
              <a:rPr lang="en-US" sz="2100">
                <a:solidFill>
                  <a:srgbClr val="0F0F0F"/>
                </a:solidFill>
                <a:latin typeface="Arial"/>
                <a:ea typeface="Arial"/>
                <a:cs typeface="Arial"/>
                <a:sym typeface="Arial"/>
              </a:rPr>
              <a:t>Aplicou-se oversampling para aumentar exemplos da classe minoritária e melhorar aprendizado dos modelos.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Protótipos e Aplicações</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a:off x="854608" y="1953721"/>
            <a:ext cx="16635863"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88384" y="768017"/>
            <a:ext cx="16672552" cy="1185704"/>
            <a:chOff x="0" y="0"/>
            <a:chExt cx="22230069" cy="1580939"/>
          </a:xfrm>
        </p:grpSpPr>
        <p:sp>
          <p:nvSpPr>
            <p:cNvPr name="Freeform 5" id="5"/>
            <p:cNvSpPr/>
            <p:nvPr/>
          </p:nvSpPr>
          <p:spPr>
            <a:xfrm flipH="false" flipV="false" rot="0">
              <a:off x="0" y="0"/>
              <a:ext cx="22230069" cy="1580939"/>
            </a:xfrm>
            <a:custGeom>
              <a:avLst/>
              <a:gdLst/>
              <a:ahLst/>
              <a:cxnLst/>
              <a:rect r="r" b="b" t="t" l="l"/>
              <a:pathLst>
                <a:path h="1580939" w="22230069">
                  <a:moveTo>
                    <a:pt x="0" y="0"/>
                  </a:moveTo>
                  <a:lnTo>
                    <a:pt x="22230069" y="0"/>
                  </a:lnTo>
                  <a:lnTo>
                    <a:pt x="22230069" y="1580939"/>
                  </a:lnTo>
                  <a:lnTo>
                    <a:pt x="0" y="1580939"/>
                  </a:lnTo>
                  <a:close/>
                </a:path>
              </a:pathLst>
            </a:custGeom>
            <a:solidFill>
              <a:srgbClr val="000000">
                <a:alpha val="0"/>
              </a:srgbClr>
            </a:solidFill>
          </p:spPr>
        </p:sp>
        <p:sp>
          <p:nvSpPr>
            <p:cNvPr name="TextBox 6" id="6"/>
            <p:cNvSpPr txBox="true"/>
            <p:nvPr/>
          </p:nvSpPr>
          <p:spPr>
            <a:xfrm>
              <a:off x="0" y="66675"/>
              <a:ext cx="22230069" cy="1514264"/>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Interface dos Protótipos </a:t>
              </a:r>
            </a:p>
          </p:txBody>
        </p:sp>
      </p:grpSp>
      <p:sp>
        <p:nvSpPr>
          <p:cNvPr name="Freeform 7" id="7"/>
          <p:cNvSpPr/>
          <p:nvPr/>
        </p:nvSpPr>
        <p:spPr>
          <a:xfrm flipH="false" flipV="false" rot="0">
            <a:off x="4720581" y="2970091"/>
            <a:ext cx="8454342" cy="6626091"/>
          </a:xfrm>
          <a:custGeom>
            <a:avLst/>
            <a:gdLst/>
            <a:ahLst/>
            <a:cxnLst/>
            <a:rect r="r" b="b" t="t" l="l"/>
            <a:pathLst>
              <a:path h="6626091" w="8454342">
                <a:moveTo>
                  <a:pt x="0" y="0"/>
                </a:moveTo>
                <a:lnTo>
                  <a:pt x="8454342" y="0"/>
                </a:lnTo>
                <a:lnTo>
                  <a:pt x="8454342" y="6626090"/>
                </a:lnTo>
                <a:lnTo>
                  <a:pt x="0" y="6626090"/>
                </a:lnTo>
                <a:lnTo>
                  <a:pt x="0" y="0"/>
                </a:lnTo>
                <a:close/>
              </a:path>
            </a:pathLst>
          </a:custGeom>
          <a:blipFill>
            <a:blip r:embed="rId3"/>
            <a:stretch>
              <a:fillRect l="0" t="0" r="0" b="0"/>
            </a:stretch>
          </a:blipFill>
        </p:spPr>
      </p:sp>
      <p:sp>
        <p:nvSpPr>
          <p:cNvPr name="TextBox 8" id="8"/>
          <p:cNvSpPr txBox="true"/>
          <p:nvPr/>
        </p:nvSpPr>
        <p:spPr>
          <a:xfrm rot="0">
            <a:off x="788384" y="2265186"/>
            <a:ext cx="10052916" cy="704905"/>
          </a:xfrm>
          <a:prstGeom prst="rect">
            <a:avLst/>
          </a:prstGeom>
        </p:spPr>
        <p:txBody>
          <a:bodyPr anchor="t" rtlCol="false" tIns="0" lIns="0" bIns="0" rIns="0">
            <a:spAutoFit/>
          </a:bodyPr>
          <a:lstStyle/>
          <a:p>
            <a:pPr algn="l">
              <a:lnSpc>
                <a:spcPts val="5403"/>
              </a:lnSpc>
              <a:spcBef>
                <a:spcPct val="0"/>
              </a:spcBef>
            </a:pPr>
            <a:r>
              <a:rPr lang="en-US" sz="5003">
                <a:solidFill>
                  <a:srgbClr val="000000"/>
                </a:solidFill>
                <a:latin typeface="Montserrat"/>
                <a:ea typeface="Montserrat"/>
                <a:cs typeface="Montserrat"/>
                <a:sym typeface="Montserrat"/>
              </a:rPr>
              <a:t>Modelo - 1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a:off x="854608" y="1953721"/>
            <a:ext cx="16635863"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88384" y="768017"/>
            <a:ext cx="16672552" cy="1185704"/>
            <a:chOff x="0" y="0"/>
            <a:chExt cx="22230069" cy="1580939"/>
          </a:xfrm>
        </p:grpSpPr>
        <p:sp>
          <p:nvSpPr>
            <p:cNvPr name="Freeform 5" id="5"/>
            <p:cNvSpPr/>
            <p:nvPr/>
          </p:nvSpPr>
          <p:spPr>
            <a:xfrm flipH="false" flipV="false" rot="0">
              <a:off x="0" y="0"/>
              <a:ext cx="22230069" cy="1580939"/>
            </a:xfrm>
            <a:custGeom>
              <a:avLst/>
              <a:gdLst/>
              <a:ahLst/>
              <a:cxnLst/>
              <a:rect r="r" b="b" t="t" l="l"/>
              <a:pathLst>
                <a:path h="1580939" w="22230069">
                  <a:moveTo>
                    <a:pt x="0" y="0"/>
                  </a:moveTo>
                  <a:lnTo>
                    <a:pt x="22230069" y="0"/>
                  </a:lnTo>
                  <a:lnTo>
                    <a:pt x="22230069" y="1580939"/>
                  </a:lnTo>
                  <a:lnTo>
                    <a:pt x="0" y="1580939"/>
                  </a:lnTo>
                  <a:close/>
                </a:path>
              </a:pathLst>
            </a:custGeom>
            <a:solidFill>
              <a:srgbClr val="000000">
                <a:alpha val="0"/>
              </a:srgbClr>
            </a:solidFill>
          </p:spPr>
        </p:sp>
        <p:sp>
          <p:nvSpPr>
            <p:cNvPr name="TextBox 6" id="6"/>
            <p:cNvSpPr txBox="true"/>
            <p:nvPr/>
          </p:nvSpPr>
          <p:spPr>
            <a:xfrm>
              <a:off x="0" y="66675"/>
              <a:ext cx="22230069" cy="1514264"/>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Interface dos Protótipos </a:t>
              </a:r>
            </a:p>
          </p:txBody>
        </p:sp>
      </p:grpSp>
      <p:sp>
        <p:nvSpPr>
          <p:cNvPr name="Freeform 7" id="7"/>
          <p:cNvSpPr/>
          <p:nvPr/>
        </p:nvSpPr>
        <p:spPr>
          <a:xfrm flipH="false" flipV="false" rot="0">
            <a:off x="5814842" y="2837585"/>
            <a:ext cx="6415473" cy="7118980"/>
          </a:xfrm>
          <a:custGeom>
            <a:avLst/>
            <a:gdLst/>
            <a:ahLst/>
            <a:cxnLst/>
            <a:rect r="r" b="b" t="t" l="l"/>
            <a:pathLst>
              <a:path h="7118980" w="6415473">
                <a:moveTo>
                  <a:pt x="0" y="0"/>
                </a:moveTo>
                <a:lnTo>
                  <a:pt x="6415473" y="0"/>
                </a:lnTo>
                <a:lnTo>
                  <a:pt x="6415473" y="7118980"/>
                </a:lnTo>
                <a:lnTo>
                  <a:pt x="0" y="7118980"/>
                </a:lnTo>
                <a:lnTo>
                  <a:pt x="0" y="0"/>
                </a:lnTo>
                <a:close/>
              </a:path>
            </a:pathLst>
          </a:custGeom>
          <a:blipFill>
            <a:blip r:embed="rId3"/>
            <a:stretch>
              <a:fillRect l="0" t="-1643" r="0" b="-1643"/>
            </a:stretch>
          </a:blipFill>
        </p:spPr>
      </p:sp>
      <p:sp>
        <p:nvSpPr>
          <p:cNvPr name="TextBox 8" id="8"/>
          <p:cNvSpPr txBox="true"/>
          <p:nvPr/>
        </p:nvSpPr>
        <p:spPr>
          <a:xfrm rot="0">
            <a:off x="788384" y="2265186"/>
            <a:ext cx="10052916" cy="704871"/>
          </a:xfrm>
          <a:prstGeom prst="rect">
            <a:avLst/>
          </a:prstGeom>
        </p:spPr>
        <p:txBody>
          <a:bodyPr anchor="t" rtlCol="false" tIns="0" lIns="0" bIns="0" rIns="0">
            <a:spAutoFit/>
          </a:bodyPr>
          <a:lstStyle/>
          <a:p>
            <a:pPr algn="l">
              <a:lnSpc>
                <a:spcPts val="5403"/>
              </a:lnSpc>
              <a:spcBef>
                <a:spcPct val="0"/>
              </a:spcBef>
            </a:pPr>
            <a:r>
              <a:rPr lang="en-US" sz="5003">
                <a:solidFill>
                  <a:srgbClr val="000000"/>
                </a:solidFill>
                <a:latin typeface="Montserrat"/>
                <a:ea typeface="Montserrat"/>
                <a:cs typeface="Montserrat"/>
                <a:sym typeface="Montserrat"/>
              </a:rPr>
              <a:t>Modelo - 2</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a:off x="854608" y="1953721"/>
            <a:ext cx="16635863"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88384" y="768017"/>
            <a:ext cx="16672552" cy="1185704"/>
            <a:chOff x="0" y="0"/>
            <a:chExt cx="22230069" cy="1580939"/>
          </a:xfrm>
        </p:grpSpPr>
        <p:sp>
          <p:nvSpPr>
            <p:cNvPr name="Freeform 5" id="5"/>
            <p:cNvSpPr/>
            <p:nvPr/>
          </p:nvSpPr>
          <p:spPr>
            <a:xfrm flipH="false" flipV="false" rot="0">
              <a:off x="0" y="0"/>
              <a:ext cx="22230069" cy="1580939"/>
            </a:xfrm>
            <a:custGeom>
              <a:avLst/>
              <a:gdLst/>
              <a:ahLst/>
              <a:cxnLst/>
              <a:rect r="r" b="b" t="t" l="l"/>
              <a:pathLst>
                <a:path h="1580939" w="22230069">
                  <a:moveTo>
                    <a:pt x="0" y="0"/>
                  </a:moveTo>
                  <a:lnTo>
                    <a:pt x="22230069" y="0"/>
                  </a:lnTo>
                  <a:lnTo>
                    <a:pt x="22230069" y="1580939"/>
                  </a:lnTo>
                  <a:lnTo>
                    <a:pt x="0" y="1580939"/>
                  </a:lnTo>
                  <a:close/>
                </a:path>
              </a:pathLst>
            </a:custGeom>
            <a:solidFill>
              <a:srgbClr val="000000">
                <a:alpha val="0"/>
              </a:srgbClr>
            </a:solidFill>
          </p:spPr>
        </p:sp>
        <p:sp>
          <p:nvSpPr>
            <p:cNvPr name="TextBox 6" id="6"/>
            <p:cNvSpPr txBox="true"/>
            <p:nvPr/>
          </p:nvSpPr>
          <p:spPr>
            <a:xfrm>
              <a:off x="0" y="66675"/>
              <a:ext cx="22230069" cy="1514264"/>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Funcionamento dos Protótipos </a:t>
              </a:r>
            </a:p>
          </p:txBody>
        </p:sp>
      </p:grpSp>
      <p:pic>
        <p:nvPicPr>
          <p:cNvPr name="Picture 7" id="7">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232120" y="3227266"/>
            <a:ext cx="11810210" cy="6643243"/>
          </a:xfrm>
          <a:prstGeom prst="rect">
            <a:avLst/>
          </a:prstGeom>
        </p:spPr>
      </p:pic>
      <p:sp>
        <p:nvSpPr>
          <p:cNvPr name="TextBox 8" id="8"/>
          <p:cNvSpPr txBox="true"/>
          <p:nvPr/>
        </p:nvSpPr>
        <p:spPr>
          <a:xfrm rot="0">
            <a:off x="788384" y="2265186"/>
            <a:ext cx="10052916" cy="704905"/>
          </a:xfrm>
          <a:prstGeom prst="rect">
            <a:avLst/>
          </a:prstGeom>
        </p:spPr>
        <p:txBody>
          <a:bodyPr anchor="t" rtlCol="false" tIns="0" lIns="0" bIns="0" rIns="0">
            <a:spAutoFit/>
          </a:bodyPr>
          <a:lstStyle/>
          <a:p>
            <a:pPr algn="l">
              <a:lnSpc>
                <a:spcPts val="5403"/>
              </a:lnSpc>
              <a:spcBef>
                <a:spcPct val="0"/>
              </a:spcBef>
            </a:pPr>
            <a:r>
              <a:rPr lang="en-US" sz="5003">
                <a:solidFill>
                  <a:srgbClr val="000000"/>
                </a:solidFill>
                <a:latin typeface="Montserrat"/>
                <a:ea typeface="Montserrat"/>
                <a:cs typeface="Montserrat"/>
                <a:sym typeface="Montserrat"/>
              </a:rPr>
              <a:t>Modelo - 1 </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a:off x="854608" y="1953721"/>
            <a:ext cx="16635863"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88384" y="768017"/>
            <a:ext cx="16672552" cy="1185704"/>
            <a:chOff x="0" y="0"/>
            <a:chExt cx="22230069" cy="1580939"/>
          </a:xfrm>
        </p:grpSpPr>
        <p:sp>
          <p:nvSpPr>
            <p:cNvPr name="Freeform 5" id="5"/>
            <p:cNvSpPr/>
            <p:nvPr/>
          </p:nvSpPr>
          <p:spPr>
            <a:xfrm flipH="false" flipV="false" rot="0">
              <a:off x="0" y="0"/>
              <a:ext cx="22230069" cy="1580939"/>
            </a:xfrm>
            <a:custGeom>
              <a:avLst/>
              <a:gdLst/>
              <a:ahLst/>
              <a:cxnLst/>
              <a:rect r="r" b="b" t="t" l="l"/>
              <a:pathLst>
                <a:path h="1580939" w="22230069">
                  <a:moveTo>
                    <a:pt x="0" y="0"/>
                  </a:moveTo>
                  <a:lnTo>
                    <a:pt x="22230069" y="0"/>
                  </a:lnTo>
                  <a:lnTo>
                    <a:pt x="22230069" y="1580939"/>
                  </a:lnTo>
                  <a:lnTo>
                    <a:pt x="0" y="1580939"/>
                  </a:lnTo>
                  <a:close/>
                </a:path>
              </a:pathLst>
            </a:custGeom>
            <a:solidFill>
              <a:srgbClr val="000000">
                <a:alpha val="0"/>
              </a:srgbClr>
            </a:solidFill>
          </p:spPr>
        </p:sp>
        <p:sp>
          <p:nvSpPr>
            <p:cNvPr name="TextBox 6" id="6"/>
            <p:cNvSpPr txBox="true"/>
            <p:nvPr/>
          </p:nvSpPr>
          <p:spPr>
            <a:xfrm>
              <a:off x="0" y="66675"/>
              <a:ext cx="22230069" cy="1514264"/>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Funcionamento dos Protótipos </a:t>
              </a:r>
            </a:p>
          </p:txBody>
        </p:sp>
      </p:grpSp>
      <p:pic>
        <p:nvPicPr>
          <p:cNvPr name="Picture 7" id="7">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592" r="0" b="592"/>
          <a:stretch>
            <a:fillRect/>
          </a:stretch>
        </p:blipFill>
        <p:spPr>
          <a:xfrm flipH="false" flipV="false" rot="0">
            <a:off x="3301010" y="3217741"/>
            <a:ext cx="11826118" cy="6573364"/>
          </a:xfrm>
          <a:prstGeom prst="rect">
            <a:avLst/>
          </a:prstGeom>
        </p:spPr>
      </p:pic>
      <p:sp>
        <p:nvSpPr>
          <p:cNvPr name="TextBox 8" id="8"/>
          <p:cNvSpPr txBox="true"/>
          <p:nvPr/>
        </p:nvSpPr>
        <p:spPr>
          <a:xfrm rot="0">
            <a:off x="788384" y="2265186"/>
            <a:ext cx="10052916" cy="704905"/>
          </a:xfrm>
          <a:prstGeom prst="rect">
            <a:avLst/>
          </a:prstGeom>
        </p:spPr>
        <p:txBody>
          <a:bodyPr anchor="t" rtlCol="false" tIns="0" lIns="0" bIns="0" rIns="0">
            <a:spAutoFit/>
          </a:bodyPr>
          <a:lstStyle/>
          <a:p>
            <a:pPr algn="l">
              <a:lnSpc>
                <a:spcPts val="5403"/>
              </a:lnSpc>
              <a:spcBef>
                <a:spcPct val="0"/>
              </a:spcBef>
            </a:pPr>
            <a:r>
              <a:rPr lang="en-US" sz="5003">
                <a:solidFill>
                  <a:srgbClr val="000000"/>
                </a:solidFill>
                <a:latin typeface="Montserrat"/>
                <a:ea typeface="Montserrat"/>
                <a:cs typeface="Montserrat"/>
                <a:sym typeface="Montserrat"/>
              </a:rPr>
              <a:t>Modelo - 2</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Resultados e Discussão</a:t>
              </a:r>
            </a:p>
          </p:txBody>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4876">
            <a:off x="7422351" y="2838880"/>
            <a:ext cx="10072698"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272833" y="768017"/>
            <a:ext cx="10188103" cy="1889880"/>
            <a:chOff x="0" y="0"/>
            <a:chExt cx="13584138" cy="2519840"/>
          </a:xfrm>
        </p:grpSpPr>
        <p:sp>
          <p:nvSpPr>
            <p:cNvPr name="Freeform 5" id="5"/>
            <p:cNvSpPr/>
            <p:nvPr/>
          </p:nvSpPr>
          <p:spPr>
            <a:xfrm flipH="false" flipV="false" rot="0">
              <a:off x="0" y="0"/>
              <a:ext cx="13584138" cy="2519840"/>
            </a:xfrm>
            <a:custGeom>
              <a:avLst/>
              <a:gdLst/>
              <a:ahLst/>
              <a:cxnLst/>
              <a:rect r="r" b="b" t="t" l="l"/>
              <a:pathLst>
                <a:path h="2519840" w="13584138">
                  <a:moveTo>
                    <a:pt x="0" y="0"/>
                  </a:moveTo>
                  <a:lnTo>
                    <a:pt x="13584138" y="0"/>
                  </a:lnTo>
                  <a:lnTo>
                    <a:pt x="13584138" y="2519840"/>
                  </a:lnTo>
                  <a:lnTo>
                    <a:pt x="0" y="2519840"/>
                  </a:lnTo>
                  <a:close/>
                </a:path>
              </a:pathLst>
            </a:custGeom>
            <a:solidFill>
              <a:srgbClr val="000000">
                <a:alpha val="0"/>
              </a:srgbClr>
            </a:solidFill>
          </p:spPr>
        </p:sp>
        <p:sp>
          <p:nvSpPr>
            <p:cNvPr name="TextBox 6" id="6"/>
            <p:cNvSpPr txBox="true"/>
            <p:nvPr/>
          </p:nvSpPr>
          <p:spPr>
            <a:xfrm>
              <a:off x="0" y="66675"/>
              <a:ext cx="13584138" cy="2453165"/>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Desempenho dos Modelos e Limitações</a:t>
              </a:r>
            </a:p>
          </p:txBody>
        </p:sp>
      </p:grpSp>
      <p:grpSp>
        <p:nvGrpSpPr>
          <p:cNvPr name="Group 7" id="7"/>
          <p:cNvGrpSpPr>
            <a:grpSpLocks noChangeAspect="true"/>
          </p:cNvGrpSpPr>
          <p:nvPr/>
        </p:nvGrpSpPr>
        <p:grpSpPr>
          <a:xfrm rot="0">
            <a:off x="815530" y="800099"/>
            <a:ext cx="5798439" cy="8686802"/>
            <a:chOff x="0" y="0"/>
            <a:chExt cx="7731252" cy="11582402"/>
          </a:xfrm>
        </p:grpSpPr>
        <p:sp>
          <p:nvSpPr>
            <p:cNvPr name="Freeform 8" id="8"/>
            <p:cNvSpPr/>
            <p:nvPr/>
          </p:nvSpPr>
          <p:spPr>
            <a:xfrm flipH="false" flipV="false" rot="0">
              <a:off x="0" y="0"/>
              <a:ext cx="7731252" cy="11582400"/>
            </a:xfrm>
            <a:custGeom>
              <a:avLst/>
              <a:gdLst/>
              <a:ahLst/>
              <a:cxnLst/>
              <a:rect r="r" b="b" t="t" l="l"/>
              <a:pathLst>
                <a:path h="11582400" w="7731252">
                  <a:moveTo>
                    <a:pt x="0" y="0"/>
                  </a:moveTo>
                  <a:lnTo>
                    <a:pt x="7731252" y="0"/>
                  </a:lnTo>
                  <a:lnTo>
                    <a:pt x="7731252" y="11582400"/>
                  </a:lnTo>
                  <a:lnTo>
                    <a:pt x="0" y="11582400"/>
                  </a:lnTo>
                  <a:lnTo>
                    <a:pt x="0" y="0"/>
                  </a:lnTo>
                  <a:close/>
                </a:path>
              </a:pathLst>
            </a:custGeom>
            <a:blipFill>
              <a:blip r:embed="rId3"/>
              <a:stretch>
                <a:fillRect l="-62429" t="0" r="-62429" b="0"/>
              </a:stretch>
            </a:blipFill>
          </p:spPr>
        </p:sp>
      </p:grpSp>
      <p:sp>
        <p:nvSpPr>
          <p:cNvPr name="TextBox 9" id="9"/>
          <p:cNvSpPr txBox="true"/>
          <p:nvPr/>
        </p:nvSpPr>
        <p:spPr>
          <a:xfrm rot="0">
            <a:off x="7364272" y="3240405"/>
            <a:ext cx="10005224" cy="5140071"/>
          </a:xfrm>
          <a:prstGeom prst="rect">
            <a:avLst/>
          </a:prstGeom>
        </p:spPr>
        <p:txBody>
          <a:bodyPr anchor="t" rtlCol="false" tIns="0" lIns="0" bIns="0" rIns="0">
            <a:spAutoFit/>
          </a:bodyPr>
          <a:lstStyle/>
          <a:p>
            <a:pPr algn="l">
              <a:lnSpc>
                <a:spcPts val="2772"/>
              </a:lnSpc>
            </a:pPr>
            <a:r>
              <a:rPr lang="en-US" sz="2100" b="true">
                <a:solidFill>
                  <a:srgbClr val="0F0F0F"/>
                </a:solidFill>
                <a:latin typeface="Arial Bold"/>
                <a:ea typeface="Arial Bold"/>
                <a:cs typeface="Arial Bold"/>
                <a:sym typeface="Arial Bold"/>
              </a:rPr>
              <a:t>Modelo de Três Classes</a:t>
            </a:r>
          </a:p>
          <a:p>
            <a:pPr algn="l">
              <a:lnSpc>
                <a:spcPts val="2772"/>
              </a:lnSpc>
            </a:pPr>
            <a:r>
              <a:rPr lang="en-US" sz="2100">
                <a:solidFill>
                  <a:srgbClr val="0F0F0F"/>
                </a:solidFill>
                <a:latin typeface="Arial"/>
                <a:ea typeface="Arial"/>
                <a:cs typeface="Arial"/>
                <a:sym typeface="Arial"/>
              </a:rPr>
              <a:t>O modelo de três classes alcançou acurácia próxima de 100%, refletindo limiares definidos manualmente, não resolução do problema.</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Desempenho do Modelo Binário</a:t>
            </a:r>
          </a:p>
          <a:p>
            <a:pPr algn="l">
              <a:lnSpc>
                <a:spcPts val="2772"/>
              </a:lnSpc>
            </a:pPr>
            <a:r>
              <a:rPr lang="en-US" sz="2100">
                <a:solidFill>
                  <a:srgbClr val="0F0F0F"/>
                </a:solidFill>
                <a:latin typeface="Arial"/>
                <a:ea typeface="Arial"/>
                <a:cs typeface="Arial"/>
                <a:sym typeface="Arial"/>
              </a:rPr>
              <a:t>Modelo binário teve alta acurácia global, mas baixo recall para eventos, mostrando a complexidade da previsão de alagamentos.</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Melhorias Recomendadas</a:t>
            </a:r>
          </a:p>
          <a:p>
            <a:pPr algn="l">
              <a:lnSpc>
                <a:spcPts val="2772"/>
              </a:lnSpc>
            </a:pPr>
            <a:r>
              <a:rPr lang="en-US" sz="2100">
                <a:solidFill>
                  <a:srgbClr val="0F0F0F"/>
                </a:solidFill>
                <a:latin typeface="Arial"/>
                <a:ea typeface="Arial"/>
                <a:cs typeface="Arial"/>
                <a:sym typeface="Arial"/>
              </a:rPr>
              <a:t>Integrar dados hidrológicos, uso do solo e séries históricas, além de usar algoritmos avançados para melhorar a acurácia.</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Calibração de Limiar para Recall</a:t>
            </a:r>
          </a:p>
          <a:p>
            <a:pPr algn="l">
              <a:lnSpc>
                <a:spcPts val="2772"/>
              </a:lnSpc>
            </a:pPr>
            <a:r>
              <a:rPr lang="en-US" sz="2100">
                <a:solidFill>
                  <a:srgbClr val="0F0F0F"/>
                </a:solidFill>
                <a:latin typeface="Arial"/>
                <a:ea typeface="Arial"/>
                <a:cs typeface="Arial"/>
                <a:sym typeface="Arial"/>
              </a:rPr>
              <a:t>Calibrar limiares para priorizar recall aceitando falsos positivos em sistemas de alerta de inundação.</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2931">
            <a:off x="792953" y="2035955"/>
            <a:ext cx="16753038"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400053" y="661973"/>
            <a:ext cx="16859247" cy="1371600"/>
            <a:chOff x="0" y="0"/>
            <a:chExt cx="22478996" cy="1828800"/>
          </a:xfrm>
        </p:grpSpPr>
        <p:sp>
          <p:nvSpPr>
            <p:cNvPr name="Freeform 5" id="5"/>
            <p:cNvSpPr/>
            <p:nvPr/>
          </p:nvSpPr>
          <p:spPr>
            <a:xfrm flipH="false" flipV="false" rot="0">
              <a:off x="0" y="0"/>
              <a:ext cx="22478995" cy="1828800"/>
            </a:xfrm>
            <a:custGeom>
              <a:avLst/>
              <a:gdLst/>
              <a:ahLst/>
              <a:cxnLst/>
              <a:rect r="r" b="b" t="t" l="l"/>
              <a:pathLst>
                <a:path h="1828800" w="22478995">
                  <a:moveTo>
                    <a:pt x="0" y="0"/>
                  </a:moveTo>
                  <a:lnTo>
                    <a:pt x="22478995" y="0"/>
                  </a:lnTo>
                  <a:lnTo>
                    <a:pt x="22478995" y="1828800"/>
                  </a:lnTo>
                  <a:lnTo>
                    <a:pt x="0" y="1828800"/>
                  </a:lnTo>
                  <a:close/>
                </a:path>
              </a:pathLst>
            </a:custGeom>
            <a:solidFill>
              <a:srgbClr val="000000">
                <a:alpha val="0"/>
              </a:srgbClr>
            </a:solidFill>
          </p:spPr>
        </p:sp>
        <p:sp>
          <p:nvSpPr>
            <p:cNvPr name="TextBox 6" id="6"/>
            <p:cNvSpPr txBox="true"/>
            <p:nvPr/>
          </p:nvSpPr>
          <p:spPr>
            <a:xfrm>
              <a:off x="0" y="66675"/>
              <a:ext cx="22478996" cy="1762125"/>
            </a:xfrm>
            <a:prstGeom prst="rect">
              <a:avLst/>
            </a:prstGeom>
          </p:spPr>
          <p:txBody>
            <a:bodyPr anchor="b" rtlCol="false" tIns="0" lIns="0" bIns="0" rIns="0"/>
            <a:lstStyle/>
            <a:p>
              <a:pPr algn="l">
                <a:lnSpc>
                  <a:spcPts val="5184"/>
                </a:lnSpc>
              </a:pPr>
              <a:r>
                <a:rPr lang="en-US" b="true" sz="4800">
                  <a:solidFill>
                    <a:srgbClr val="545454"/>
                  </a:solidFill>
                  <a:latin typeface="Montserrat Bold"/>
                  <a:ea typeface="Montserrat Bold"/>
                  <a:cs typeface="Montserrat Bold"/>
                  <a:sym typeface="Montserrat Bold"/>
                </a:rPr>
                <a:t>  </a:t>
              </a:r>
              <a:r>
                <a:rPr lang="en-US" sz="4800" b="true">
                  <a:solidFill>
                    <a:srgbClr val="000000"/>
                  </a:solidFill>
                  <a:latin typeface="Montserrat Bold"/>
                  <a:ea typeface="Montserrat Bold"/>
                  <a:cs typeface="Montserrat Bold"/>
                  <a:sym typeface="Montserrat Bold"/>
                </a:rPr>
                <a:t>Integrantes</a:t>
              </a:r>
            </a:p>
          </p:txBody>
        </p:sp>
      </p:grpSp>
      <p:sp>
        <p:nvSpPr>
          <p:cNvPr name="TextBox 7" id="7"/>
          <p:cNvSpPr txBox="true"/>
          <p:nvPr/>
        </p:nvSpPr>
        <p:spPr>
          <a:xfrm rot="0">
            <a:off x="792956" y="2873650"/>
            <a:ext cx="13140182" cy="3232786"/>
          </a:xfrm>
          <a:prstGeom prst="rect">
            <a:avLst/>
          </a:prstGeom>
        </p:spPr>
        <p:txBody>
          <a:bodyPr anchor="t" rtlCol="false" tIns="0" lIns="0" bIns="0" rIns="0">
            <a:spAutoFit/>
          </a:bodyPr>
          <a:lstStyle/>
          <a:p>
            <a:pPr algn="l" marL="647695" indent="-323848" lvl="1">
              <a:lnSpc>
                <a:spcPts val="4319"/>
              </a:lnSpc>
              <a:buFont typeface="Arial"/>
              <a:buChar char="•"/>
            </a:pPr>
            <a:r>
              <a:rPr lang="en-US" b="true" sz="2999">
                <a:solidFill>
                  <a:srgbClr val="000000"/>
                </a:solidFill>
                <a:latin typeface="Montserrat Bold"/>
                <a:ea typeface="Montserrat Bold"/>
                <a:cs typeface="Montserrat Bold"/>
                <a:sym typeface="Montserrat Bold"/>
              </a:rPr>
              <a:t>G</a:t>
            </a:r>
            <a:r>
              <a:rPr lang="en-US" b="true" sz="2999">
                <a:solidFill>
                  <a:srgbClr val="000000"/>
                </a:solidFill>
                <a:latin typeface="Montserrat Bold"/>
                <a:ea typeface="Montserrat Bold"/>
                <a:cs typeface="Montserrat Bold"/>
                <a:sym typeface="Montserrat Bold"/>
              </a:rPr>
              <a:t>ustavo Da Silva Hossein - </a:t>
            </a:r>
            <a:r>
              <a:rPr lang="en-US" sz="2999">
                <a:solidFill>
                  <a:srgbClr val="000000"/>
                </a:solidFill>
                <a:latin typeface="Montserrat"/>
                <a:ea typeface="Montserrat"/>
                <a:cs typeface="Montserrat"/>
                <a:sym typeface="Montserrat"/>
              </a:rPr>
              <a:t>821148931</a:t>
            </a:r>
          </a:p>
          <a:p>
            <a:pPr algn="l" marL="647695" indent="-323848" lvl="1">
              <a:lnSpc>
                <a:spcPts val="4319"/>
              </a:lnSpc>
              <a:buFont typeface="Arial"/>
              <a:buChar char="•"/>
            </a:pPr>
            <a:r>
              <a:rPr lang="en-US" b="true" sz="2999">
                <a:solidFill>
                  <a:srgbClr val="000000"/>
                </a:solidFill>
                <a:latin typeface="Montserrat Bold"/>
                <a:ea typeface="Montserrat Bold"/>
                <a:cs typeface="Montserrat Bold"/>
                <a:sym typeface="Montserrat Bold"/>
              </a:rPr>
              <a:t>Izabelle Silva de Souza - </a:t>
            </a:r>
            <a:r>
              <a:rPr lang="en-US" sz="2999">
                <a:solidFill>
                  <a:srgbClr val="000000"/>
                </a:solidFill>
                <a:latin typeface="Montserrat"/>
                <a:ea typeface="Montserrat"/>
                <a:cs typeface="Montserrat"/>
                <a:sym typeface="Montserrat"/>
              </a:rPr>
              <a:t>821144894</a:t>
            </a:r>
          </a:p>
          <a:p>
            <a:pPr algn="l" marL="647695" indent="-323848" lvl="1">
              <a:lnSpc>
                <a:spcPts val="4319"/>
              </a:lnSpc>
              <a:buFont typeface="Arial"/>
              <a:buChar char="•"/>
            </a:pPr>
            <a:r>
              <a:rPr lang="en-US" b="true" sz="2999">
                <a:solidFill>
                  <a:srgbClr val="000000"/>
                </a:solidFill>
                <a:latin typeface="Montserrat Bold"/>
                <a:ea typeface="Montserrat Bold"/>
                <a:cs typeface="Montserrat Bold"/>
                <a:sym typeface="Montserrat Bold"/>
              </a:rPr>
              <a:t>João Pedro Silva de Oliveira - </a:t>
            </a:r>
            <a:r>
              <a:rPr lang="en-US" sz="2999">
                <a:solidFill>
                  <a:srgbClr val="000000"/>
                </a:solidFill>
                <a:latin typeface="Montserrat"/>
                <a:ea typeface="Montserrat"/>
                <a:cs typeface="Montserrat"/>
                <a:sym typeface="Montserrat"/>
              </a:rPr>
              <a:t>821225047</a:t>
            </a:r>
          </a:p>
          <a:p>
            <a:pPr algn="l" marL="647695" indent="-323848" lvl="1">
              <a:lnSpc>
                <a:spcPts val="4319"/>
              </a:lnSpc>
              <a:buFont typeface="Arial"/>
              <a:buChar char="•"/>
            </a:pPr>
            <a:r>
              <a:rPr lang="en-US" b="true" sz="2999">
                <a:solidFill>
                  <a:srgbClr val="000000"/>
                </a:solidFill>
                <a:latin typeface="Montserrat Bold"/>
                <a:ea typeface="Montserrat Bold"/>
                <a:cs typeface="Montserrat Bold"/>
                <a:sym typeface="Montserrat Bold"/>
              </a:rPr>
              <a:t>Nathalia Cabral R. de Almeida - </a:t>
            </a:r>
            <a:r>
              <a:rPr lang="en-US" sz="2999">
                <a:solidFill>
                  <a:srgbClr val="000000"/>
                </a:solidFill>
                <a:latin typeface="Montserrat"/>
                <a:ea typeface="Montserrat"/>
                <a:cs typeface="Montserrat"/>
                <a:sym typeface="Montserrat"/>
              </a:rPr>
              <a:t>823130648</a:t>
            </a:r>
          </a:p>
          <a:p>
            <a:pPr algn="l" marL="647695" indent="-323848" lvl="1">
              <a:lnSpc>
                <a:spcPts val="4319"/>
              </a:lnSpc>
              <a:buFont typeface="Arial"/>
              <a:buChar char="•"/>
            </a:pPr>
            <a:r>
              <a:rPr lang="en-US" b="true" sz="2999">
                <a:solidFill>
                  <a:srgbClr val="000000"/>
                </a:solidFill>
                <a:latin typeface="Montserrat Bold"/>
                <a:ea typeface="Montserrat Bold"/>
                <a:cs typeface="Montserrat Bold"/>
                <a:sym typeface="Montserrat Bold"/>
              </a:rPr>
              <a:t>Ricardo Brito Ponticceli Prieto - </a:t>
            </a:r>
            <a:r>
              <a:rPr lang="en-US" sz="2999">
                <a:solidFill>
                  <a:srgbClr val="000000"/>
                </a:solidFill>
                <a:latin typeface="Montserrat"/>
                <a:ea typeface="Montserrat"/>
                <a:cs typeface="Montserrat"/>
                <a:sym typeface="Montserrat"/>
              </a:rPr>
              <a:t>821129414</a:t>
            </a:r>
          </a:p>
          <a:p>
            <a:pPr algn="l">
              <a:lnSpc>
                <a:spcPts val="4319"/>
              </a:lnSpc>
            </a:pP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Conclusões e Próximos Passos</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4876">
            <a:off x="7422351" y="2838880"/>
            <a:ext cx="10072698"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272833" y="768017"/>
            <a:ext cx="10188103" cy="1889880"/>
            <a:chOff x="0" y="0"/>
            <a:chExt cx="13584138" cy="2519840"/>
          </a:xfrm>
        </p:grpSpPr>
        <p:sp>
          <p:nvSpPr>
            <p:cNvPr name="Freeform 5" id="5"/>
            <p:cNvSpPr/>
            <p:nvPr/>
          </p:nvSpPr>
          <p:spPr>
            <a:xfrm flipH="false" flipV="false" rot="0">
              <a:off x="0" y="0"/>
              <a:ext cx="13584138" cy="2519840"/>
            </a:xfrm>
            <a:custGeom>
              <a:avLst/>
              <a:gdLst/>
              <a:ahLst/>
              <a:cxnLst/>
              <a:rect r="r" b="b" t="t" l="l"/>
              <a:pathLst>
                <a:path h="2519840" w="13584138">
                  <a:moveTo>
                    <a:pt x="0" y="0"/>
                  </a:moveTo>
                  <a:lnTo>
                    <a:pt x="13584138" y="0"/>
                  </a:lnTo>
                  <a:lnTo>
                    <a:pt x="13584138" y="2519840"/>
                  </a:lnTo>
                  <a:lnTo>
                    <a:pt x="0" y="2519840"/>
                  </a:lnTo>
                  <a:close/>
                </a:path>
              </a:pathLst>
            </a:custGeom>
            <a:solidFill>
              <a:srgbClr val="000000">
                <a:alpha val="0"/>
              </a:srgbClr>
            </a:solidFill>
          </p:spPr>
        </p:sp>
        <p:sp>
          <p:nvSpPr>
            <p:cNvPr name="TextBox 6" id="6"/>
            <p:cNvSpPr txBox="true"/>
            <p:nvPr/>
          </p:nvSpPr>
          <p:spPr>
            <a:xfrm>
              <a:off x="0" y="66675"/>
              <a:ext cx="13584138" cy="2453165"/>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Encerramento e Recomendações</a:t>
              </a:r>
            </a:p>
          </p:txBody>
        </p:sp>
      </p:grpSp>
      <p:grpSp>
        <p:nvGrpSpPr>
          <p:cNvPr name="Group 7" id="7"/>
          <p:cNvGrpSpPr>
            <a:grpSpLocks noChangeAspect="true"/>
          </p:cNvGrpSpPr>
          <p:nvPr/>
        </p:nvGrpSpPr>
        <p:grpSpPr>
          <a:xfrm rot="0">
            <a:off x="800100" y="800099"/>
            <a:ext cx="5829300" cy="8686802"/>
            <a:chOff x="0" y="0"/>
            <a:chExt cx="7772400" cy="11582402"/>
          </a:xfrm>
        </p:grpSpPr>
        <p:sp>
          <p:nvSpPr>
            <p:cNvPr name="Freeform 8" id="8" descr="Trabalho digital do Mapa Digitalizado da Cidade"/>
            <p:cNvSpPr/>
            <p:nvPr/>
          </p:nvSpPr>
          <p:spPr>
            <a:xfrm flipH="false" flipV="false" rot="0">
              <a:off x="0" y="0"/>
              <a:ext cx="7772400" cy="11582400"/>
            </a:xfrm>
            <a:custGeom>
              <a:avLst/>
              <a:gdLst/>
              <a:ahLst/>
              <a:cxnLst/>
              <a:rect r="r" b="b" t="t" l="l"/>
              <a:pathLst>
                <a:path h="11582400" w="7772400">
                  <a:moveTo>
                    <a:pt x="0" y="0"/>
                  </a:moveTo>
                  <a:lnTo>
                    <a:pt x="7772400" y="0"/>
                  </a:lnTo>
                  <a:lnTo>
                    <a:pt x="7772400" y="11582400"/>
                  </a:lnTo>
                  <a:lnTo>
                    <a:pt x="0" y="11582400"/>
                  </a:lnTo>
                  <a:lnTo>
                    <a:pt x="0" y="0"/>
                  </a:lnTo>
                  <a:close/>
                </a:path>
              </a:pathLst>
            </a:custGeom>
            <a:blipFill>
              <a:blip r:embed="rId3"/>
              <a:stretch>
                <a:fillRect l="-61323" t="0" r="-62263" b="-1"/>
              </a:stretch>
            </a:blipFill>
          </p:spPr>
        </p:sp>
      </p:grpSp>
      <p:sp>
        <p:nvSpPr>
          <p:cNvPr name="TextBox 9" id="9"/>
          <p:cNvSpPr txBox="true"/>
          <p:nvPr/>
        </p:nvSpPr>
        <p:spPr>
          <a:xfrm rot="0">
            <a:off x="7364272" y="3240405"/>
            <a:ext cx="10005224" cy="5140071"/>
          </a:xfrm>
          <a:prstGeom prst="rect">
            <a:avLst/>
          </a:prstGeom>
        </p:spPr>
        <p:txBody>
          <a:bodyPr anchor="t" rtlCol="false" tIns="0" lIns="0" bIns="0" rIns="0">
            <a:spAutoFit/>
          </a:bodyPr>
          <a:lstStyle/>
          <a:p>
            <a:pPr algn="l">
              <a:lnSpc>
                <a:spcPts val="2772"/>
              </a:lnSpc>
            </a:pPr>
            <a:r>
              <a:rPr lang="en-US" sz="2100" b="true">
                <a:solidFill>
                  <a:srgbClr val="0F0F0F"/>
                </a:solidFill>
                <a:latin typeface="Arial Bold"/>
                <a:ea typeface="Arial Bold"/>
                <a:cs typeface="Arial Bold"/>
                <a:sym typeface="Arial Bold"/>
              </a:rPr>
              <a:t>Desafios na Previsão de Alagamentos</a:t>
            </a:r>
          </a:p>
          <a:p>
            <a:pPr algn="l">
              <a:lnSpc>
                <a:spcPts val="2772"/>
              </a:lnSpc>
            </a:pPr>
            <a:r>
              <a:rPr lang="en-US" sz="2100">
                <a:solidFill>
                  <a:srgbClr val="0F0F0F"/>
                </a:solidFill>
                <a:latin typeface="Arial"/>
                <a:ea typeface="Arial"/>
                <a:cs typeface="Arial"/>
                <a:sym typeface="Arial"/>
              </a:rPr>
              <a:t>Prever alagamentos é complexo e depende fortemente da qualidade e quantidade dos dados disponíveis para análise.</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Protótipo Didático e Base para Estudos</a:t>
            </a:r>
          </a:p>
          <a:p>
            <a:pPr algn="l">
              <a:lnSpc>
                <a:spcPts val="2772"/>
              </a:lnSpc>
            </a:pPr>
            <a:r>
              <a:rPr lang="en-US" sz="2100">
                <a:solidFill>
                  <a:srgbClr val="0F0F0F"/>
                </a:solidFill>
                <a:latin typeface="Arial"/>
                <a:ea typeface="Arial"/>
                <a:cs typeface="Arial"/>
                <a:sym typeface="Arial"/>
              </a:rPr>
              <a:t>O protótipo desenvolvido organiza o problema e serve como base para pesquisas futuras e aprimoramento de modelos.</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Recomendações para Próximos Passos</a:t>
            </a:r>
          </a:p>
          <a:p>
            <a:pPr algn="l">
              <a:lnSpc>
                <a:spcPts val="2772"/>
              </a:lnSpc>
            </a:pPr>
            <a:r>
              <a:rPr lang="en-US" sz="2100">
                <a:solidFill>
                  <a:srgbClr val="0F0F0F"/>
                </a:solidFill>
                <a:latin typeface="Arial"/>
                <a:ea typeface="Arial"/>
                <a:cs typeface="Arial"/>
                <a:sym typeface="Arial"/>
              </a:rPr>
              <a:t>Ampliar análise temporal, incluir variáveis ambientais, explorar modelos avançados e integrar APIs de previsão de chuva.</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Integração Multidisciplinar</a:t>
            </a:r>
          </a:p>
          <a:p>
            <a:pPr algn="l">
              <a:lnSpc>
                <a:spcPts val="2772"/>
              </a:lnSpc>
            </a:pPr>
            <a:r>
              <a:rPr lang="en-US" sz="2100">
                <a:solidFill>
                  <a:srgbClr val="0F0F0F"/>
                </a:solidFill>
                <a:latin typeface="Arial"/>
                <a:ea typeface="Arial"/>
                <a:cs typeface="Arial"/>
                <a:sym typeface="Arial"/>
              </a:rPr>
              <a:t>A integração entre ciência de dados, engenharia e políticas públicas é vital para enfrentar desafios urbanos complexos.</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p:cSld>
    <p:bg>
      <p:bgPr>
        <a:solidFill>
          <a:srgbClr val="E9E6E1"/>
        </a:solidFill>
      </p:bgPr>
    </p:bg>
    <p:spTree>
      <p:nvGrpSpPr>
        <p:cNvPr id="1" name=""/>
        <p:cNvGrpSpPr/>
        <p:nvPr/>
      </p:nvGrpSpPr>
      <p:grpSpPr>
        <a:xfrm>
          <a:off x="0" y="0"/>
          <a:ext cx="0" cy="0"/>
          <a:chOff x="0" y="0"/>
          <a:chExt cx="0" cy="0"/>
        </a:xfrm>
      </p:grpSpPr>
      <p:sp>
        <p:nvSpPr>
          <p:cNvPr name="TextBox 2" id="2"/>
          <p:cNvSpPr txBox="true"/>
          <p:nvPr/>
        </p:nvSpPr>
        <p:spPr>
          <a:xfrm rot="0">
            <a:off x="7232898" y="4844987"/>
            <a:ext cx="3822204" cy="663702"/>
          </a:xfrm>
          <a:prstGeom prst="rect">
            <a:avLst/>
          </a:prstGeom>
        </p:spPr>
        <p:txBody>
          <a:bodyPr anchor="t" rtlCol="false" tIns="0" lIns="0" bIns="0" rIns="0">
            <a:spAutoFit/>
          </a:bodyPr>
          <a:lstStyle/>
          <a:p>
            <a:pPr algn="ctr">
              <a:lnSpc>
                <a:spcPts val="5184"/>
              </a:lnSpc>
              <a:spcBef>
                <a:spcPct val="0"/>
              </a:spcBef>
            </a:pPr>
            <a:r>
              <a:rPr lang="en-US" sz="4800">
                <a:solidFill>
                  <a:srgbClr val="000000"/>
                </a:solidFill>
                <a:latin typeface="Montserrat"/>
                <a:ea typeface="Montserrat"/>
                <a:cs typeface="Montserrat"/>
                <a:sym typeface="Montserrat"/>
              </a:rPr>
              <a:t>Obrigado(a)!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b="true">
                  <a:solidFill>
                    <a:srgbClr val="FFFFFF"/>
                  </a:solidFill>
                  <a:latin typeface="Montserrat Bold"/>
                  <a:ea typeface="Montserrat Bold"/>
                  <a:cs typeface="Montserrat Bold"/>
                  <a:sym typeface="Montserrat Bold"/>
                </a:rPr>
                <a:t>Introdução e Contexto</a:t>
              </a: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2931">
            <a:off x="792953" y="2035955"/>
            <a:ext cx="16753038"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628650" y="548640"/>
            <a:ext cx="16859247" cy="1371600"/>
            <a:chOff x="0" y="0"/>
            <a:chExt cx="22478996" cy="1828800"/>
          </a:xfrm>
        </p:grpSpPr>
        <p:sp>
          <p:nvSpPr>
            <p:cNvPr name="Freeform 5" id="5"/>
            <p:cNvSpPr/>
            <p:nvPr/>
          </p:nvSpPr>
          <p:spPr>
            <a:xfrm flipH="false" flipV="false" rot="0">
              <a:off x="0" y="0"/>
              <a:ext cx="22478995" cy="1828800"/>
            </a:xfrm>
            <a:custGeom>
              <a:avLst/>
              <a:gdLst/>
              <a:ahLst/>
              <a:cxnLst/>
              <a:rect r="r" b="b" t="t" l="l"/>
              <a:pathLst>
                <a:path h="1828800" w="22478995">
                  <a:moveTo>
                    <a:pt x="0" y="0"/>
                  </a:moveTo>
                  <a:lnTo>
                    <a:pt x="22478995" y="0"/>
                  </a:lnTo>
                  <a:lnTo>
                    <a:pt x="22478995" y="1828800"/>
                  </a:lnTo>
                  <a:lnTo>
                    <a:pt x="0" y="1828800"/>
                  </a:lnTo>
                  <a:close/>
                </a:path>
              </a:pathLst>
            </a:custGeom>
            <a:solidFill>
              <a:srgbClr val="000000">
                <a:alpha val="0"/>
              </a:srgbClr>
            </a:solidFill>
          </p:spPr>
        </p:sp>
        <p:sp>
          <p:nvSpPr>
            <p:cNvPr name="TextBox 6" id="6"/>
            <p:cNvSpPr txBox="true"/>
            <p:nvPr/>
          </p:nvSpPr>
          <p:spPr>
            <a:xfrm>
              <a:off x="0" y="66675"/>
              <a:ext cx="22478996" cy="1762125"/>
            </a:xfrm>
            <a:prstGeom prst="rect">
              <a:avLst/>
            </a:prstGeom>
          </p:spPr>
          <p:txBody>
            <a:bodyPr anchor="b" rtlCol="false" tIns="0" lIns="0" bIns="0" rIns="0"/>
            <a:lstStyle/>
            <a:p>
              <a:pPr algn="l">
                <a:lnSpc>
                  <a:spcPts val="5184"/>
                </a:lnSpc>
              </a:pPr>
              <a:r>
                <a:rPr lang="en-US" sz="4800" b="true">
                  <a:solidFill>
                    <a:srgbClr val="000000"/>
                  </a:solidFill>
                  <a:latin typeface="Montserrat Bold"/>
                  <a:ea typeface="Montserrat Bold"/>
                  <a:cs typeface="Montserrat Bold"/>
                  <a:sym typeface="Montserrat Bold"/>
                </a:rPr>
                <a:t> </a:t>
              </a:r>
              <a:r>
                <a:rPr lang="en-US" sz="4800" b="true">
                  <a:solidFill>
                    <a:srgbClr val="000000"/>
                  </a:solidFill>
                  <a:latin typeface="Montserrat Bold"/>
                  <a:ea typeface="Montserrat Bold"/>
                  <a:cs typeface="Montserrat Bold"/>
                  <a:sym typeface="Montserrat Bold"/>
                </a:rPr>
                <a:t>Contexto das Inundações Urbanas</a:t>
              </a:r>
            </a:p>
          </p:txBody>
        </p:sp>
      </p:grpSp>
      <p:grpSp>
        <p:nvGrpSpPr>
          <p:cNvPr name="Group 7" id="7"/>
          <p:cNvGrpSpPr>
            <a:grpSpLocks noChangeAspect="true"/>
          </p:cNvGrpSpPr>
          <p:nvPr/>
        </p:nvGrpSpPr>
        <p:grpSpPr>
          <a:xfrm rot="0">
            <a:off x="628650" y="2671572"/>
            <a:ext cx="8081898" cy="6686550"/>
            <a:chOff x="0" y="0"/>
            <a:chExt cx="10610850" cy="8778876"/>
          </a:xfrm>
        </p:grpSpPr>
        <p:sp>
          <p:nvSpPr>
            <p:cNvPr name="Freeform 8" id="8" descr="Plano horizontal da cidade inundada por uma chuva forte."/>
            <p:cNvSpPr/>
            <p:nvPr/>
          </p:nvSpPr>
          <p:spPr>
            <a:xfrm flipH="false" flipV="false" rot="0">
              <a:off x="0" y="0"/>
              <a:ext cx="10610850" cy="8778875"/>
            </a:xfrm>
            <a:custGeom>
              <a:avLst/>
              <a:gdLst/>
              <a:ahLst/>
              <a:cxnLst/>
              <a:rect r="r" b="b" t="t" l="l"/>
              <a:pathLst>
                <a:path h="8778875" w="10610850">
                  <a:moveTo>
                    <a:pt x="0" y="0"/>
                  </a:moveTo>
                  <a:lnTo>
                    <a:pt x="10610850" y="0"/>
                  </a:lnTo>
                  <a:lnTo>
                    <a:pt x="10610850" y="8778875"/>
                  </a:lnTo>
                  <a:lnTo>
                    <a:pt x="0" y="8778875"/>
                  </a:lnTo>
                  <a:lnTo>
                    <a:pt x="0" y="0"/>
                  </a:lnTo>
                  <a:close/>
                </a:path>
              </a:pathLst>
            </a:custGeom>
            <a:blipFill>
              <a:blip r:embed="rId3"/>
              <a:stretch>
                <a:fillRect l="-33019" t="0" r="-7943" b="1"/>
              </a:stretch>
            </a:blipFill>
          </p:spPr>
        </p:sp>
      </p:grpSp>
      <p:sp>
        <p:nvSpPr>
          <p:cNvPr name="TextBox 9" id="9"/>
          <p:cNvSpPr txBox="true"/>
          <p:nvPr/>
        </p:nvSpPr>
        <p:spPr>
          <a:xfrm rot="0">
            <a:off x="9610344" y="2576703"/>
            <a:ext cx="7799832" cy="6781419"/>
          </a:xfrm>
          <a:prstGeom prst="rect">
            <a:avLst/>
          </a:prstGeom>
        </p:spPr>
        <p:txBody>
          <a:bodyPr anchor="t" rtlCol="false" tIns="0" lIns="0" bIns="0" rIns="0">
            <a:spAutoFit/>
          </a:bodyPr>
          <a:lstStyle/>
          <a:p>
            <a:pPr algn="just">
              <a:lnSpc>
                <a:spcPts val="3167"/>
              </a:lnSpc>
            </a:pPr>
            <a:r>
              <a:rPr lang="en-US" sz="2199" b="true">
                <a:solidFill>
                  <a:srgbClr val="000000"/>
                </a:solidFill>
                <a:latin typeface="Montserrat Bold"/>
                <a:ea typeface="Montserrat Bold"/>
                <a:cs typeface="Montserrat Bold"/>
                <a:sym typeface="Montserrat Bold"/>
              </a:rPr>
              <a:t>Causas das Inundações Urbanas</a:t>
            </a:r>
          </a:p>
          <a:p>
            <a:pPr algn="just">
              <a:lnSpc>
                <a:spcPts val="3167"/>
              </a:lnSpc>
            </a:pPr>
          </a:p>
          <a:p>
            <a:pPr algn="just">
              <a:lnSpc>
                <a:spcPts val="3167"/>
              </a:lnSpc>
            </a:pPr>
            <a:r>
              <a:rPr lang="en-US" sz="2199">
                <a:solidFill>
                  <a:srgbClr val="000000"/>
                </a:solidFill>
                <a:latin typeface="Montserrat Light"/>
                <a:ea typeface="Montserrat Light"/>
                <a:cs typeface="Montserrat Light"/>
                <a:sym typeface="Montserrat Light"/>
              </a:rPr>
              <a:t>Mudanças climáticas e urbanização acelerada aumentam a frequência e intensidade das inundações em cidades brasileiras.</a:t>
            </a:r>
          </a:p>
          <a:p>
            <a:pPr algn="just">
              <a:lnSpc>
                <a:spcPts val="3167"/>
              </a:lnSpc>
            </a:pPr>
          </a:p>
          <a:p>
            <a:pPr algn="just">
              <a:lnSpc>
                <a:spcPts val="3167"/>
              </a:lnSpc>
            </a:pPr>
            <a:r>
              <a:rPr lang="en-US" sz="2199" b="true">
                <a:solidFill>
                  <a:srgbClr val="000000"/>
                </a:solidFill>
                <a:latin typeface="Montserrat Bold"/>
                <a:ea typeface="Montserrat Bold"/>
                <a:cs typeface="Montserrat Bold"/>
                <a:sym typeface="Montserrat Bold"/>
              </a:rPr>
              <a:t>Fatores Locais de Risco</a:t>
            </a:r>
          </a:p>
          <a:p>
            <a:pPr algn="just">
              <a:lnSpc>
                <a:spcPts val="3167"/>
              </a:lnSpc>
            </a:pPr>
          </a:p>
          <a:p>
            <a:pPr algn="just">
              <a:lnSpc>
                <a:spcPts val="3167"/>
              </a:lnSpc>
            </a:pPr>
            <a:r>
              <a:rPr lang="en-US" sz="2199">
                <a:solidFill>
                  <a:srgbClr val="000000"/>
                </a:solidFill>
                <a:latin typeface="Montserrat Light"/>
                <a:ea typeface="Montserrat Light"/>
                <a:cs typeface="Montserrat Light"/>
                <a:sym typeface="Montserrat Light"/>
              </a:rPr>
              <a:t>Capacidade limitada de drenagem, lixo nos bueiros e impermeabilização do solo agravam os alagamentos locais.</a:t>
            </a:r>
          </a:p>
          <a:p>
            <a:pPr algn="just">
              <a:lnSpc>
                <a:spcPts val="3167"/>
              </a:lnSpc>
            </a:pPr>
          </a:p>
          <a:p>
            <a:pPr algn="just">
              <a:lnSpc>
                <a:spcPts val="3167"/>
              </a:lnSpc>
            </a:pPr>
            <a:r>
              <a:rPr lang="en-US" sz="2199" b="true">
                <a:solidFill>
                  <a:srgbClr val="000000"/>
                </a:solidFill>
                <a:latin typeface="Montserrat Bold"/>
                <a:ea typeface="Montserrat Bold"/>
                <a:cs typeface="Montserrat Bold"/>
                <a:sym typeface="Montserrat Bold"/>
              </a:rPr>
              <a:t>Desenvolvimento de Protótipo de IA</a:t>
            </a:r>
          </a:p>
          <a:p>
            <a:pPr algn="just">
              <a:lnSpc>
                <a:spcPts val="3167"/>
              </a:lnSpc>
            </a:pPr>
          </a:p>
          <a:p>
            <a:pPr algn="just">
              <a:lnSpc>
                <a:spcPts val="3167"/>
              </a:lnSpc>
            </a:pPr>
            <a:r>
              <a:rPr lang="en-US" sz="2199">
                <a:solidFill>
                  <a:srgbClr val="000000"/>
                </a:solidFill>
                <a:latin typeface="Montserrat Light"/>
                <a:ea typeface="Montserrat Light"/>
                <a:cs typeface="Montserrat Light"/>
                <a:sym typeface="Montserrat Light"/>
              </a:rPr>
              <a:t>Projeto usa dados públicos e código aberto para criar um protótipo que avalia risco de inundação no bairro do Butantã.</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b="true">
                  <a:solidFill>
                    <a:srgbClr val="FFFFFF"/>
                  </a:solidFill>
                  <a:latin typeface="Montserrat Bold"/>
                  <a:ea typeface="Montserrat Bold"/>
                  <a:cs typeface="Montserrat Bold"/>
                  <a:sym typeface="Montserrat Bold"/>
                </a:rPr>
                <a:t>Objetivos do Projeto</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4876">
            <a:off x="7422351" y="2838880"/>
            <a:ext cx="10072698" cy="0"/>
          </a:xfrm>
          <a:prstGeom prst="line">
            <a:avLst/>
          </a:prstGeom>
          <a:ln cap="rnd" w="9525">
            <a:solidFill>
              <a:srgbClr val="0F0F0F"/>
            </a:solidFill>
            <a:prstDash val="solid"/>
            <a:headEnd type="none" len="sm" w="sm"/>
            <a:tailEnd type="none" len="sm" w="sm"/>
          </a:ln>
        </p:spPr>
      </p:sp>
      <p:grpSp>
        <p:nvGrpSpPr>
          <p:cNvPr name="Group 4" id="4"/>
          <p:cNvGrpSpPr/>
          <p:nvPr/>
        </p:nvGrpSpPr>
        <p:grpSpPr>
          <a:xfrm rot="0">
            <a:off x="7272833" y="768017"/>
            <a:ext cx="10188103" cy="1889880"/>
            <a:chOff x="0" y="0"/>
            <a:chExt cx="13584138" cy="2519840"/>
          </a:xfrm>
        </p:grpSpPr>
        <p:sp>
          <p:nvSpPr>
            <p:cNvPr name="Freeform 5" id="5"/>
            <p:cNvSpPr/>
            <p:nvPr/>
          </p:nvSpPr>
          <p:spPr>
            <a:xfrm flipH="false" flipV="false" rot="0">
              <a:off x="0" y="0"/>
              <a:ext cx="13584138" cy="2519840"/>
            </a:xfrm>
            <a:custGeom>
              <a:avLst/>
              <a:gdLst/>
              <a:ahLst/>
              <a:cxnLst/>
              <a:rect r="r" b="b" t="t" l="l"/>
              <a:pathLst>
                <a:path h="2519840" w="13584138">
                  <a:moveTo>
                    <a:pt x="0" y="0"/>
                  </a:moveTo>
                  <a:lnTo>
                    <a:pt x="13584138" y="0"/>
                  </a:lnTo>
                  <a:lnTo>
                    <a:pt x="13584138" y="2519840"/>
                  </a:lnTo>
                  <a:lnTo>
                    <a:pt x="0" y="2519840"/>
                  </a:lnTo>
                  <a:close/>
                </a:path>
              </a:pathLst>
            </a:custGeom>
            <a:solidFill>
              <a:srgbClr val="000000">
                <a:alpha val="0"/>
              </a:srgbClr>
            </a:solidFill>
          </p:spPr>
        </p:sp>
        <p:sp>
          <p:nvSpPr>
            <p:cNvPr name="TextBox 6" id="6"/>
            <p:cNvSpPr txBox="true"/>
            <p:nvPr/>
          </p:nvSpPr>
          <p:spPr>
            <a:xfrm>
              <a:off x="0" y="66675"/>
              <a:ext cx="13584138" cy="2453165"/>
            </a:xfrm>
            <a:prstGeom prst="rect">
              <a:avLst/>
            </a:prstGeom>
          </p:spPr>
          <p:txBody>
            <a:bodyPr anchor="b" rtlCol="false" tIns="0" lIns="0" bIns="0" rIns="0"/>
            <a:lstStyle/>
            <a:p>
              <a:pPr algn="l">
                <a:lnSpc>
                  <a:spcPts val="5184"/>
                </a:lnSpc>
              </a:pPr>
              <a:r>
                <a:rPr lang="en-US" sz="4800">
                  <a:solidFill>
                    <a:srgbClr val="0F0F0F"/>
                  </a:solidFill>
                  <a:latin typeface="Montserrat"/>
                  <a:ea typeface="Montserrat"/>
                  <a:cs typeface="Montserrat"/>
                  <a:sym typeface="Montserrat"/>
                </a:rPr>
                <a:t>Objetivo Geral e Específicos</a:t>
              </a:r>
            </a:p>
          </p:txBody>
        </p:sp>
      </p:grpSp>
      <p:grpSp>
        <p:nvGrpSpPr>
          <p:cNvPr name="Group 7" id="7"/>
          <p:cNvGrpSpPr>
            <a:grpSpLocks noChangeAspect="true"/>
          </p:cNvGrpSpPr>
          <p:nvPr/>
        </p:nvGrpSpPr>
        <p:grpSpPr>
          <a:xfrm rot="0">
            <a:off x="800100" y="800099"/>
            <a:ext cx="5829300" cy="8686802"/>
            <a:chOff x="0" y="0"/>
            <a:chExt cx="7772400" cy="11582402"/>
          </a:xfrm>
        </p:grpSpPr>
        <p:sp>
          <p:nvSpPr>
            <p:cNvPr name="Freeform 8" id="8" descr="Piloto automático autônomo, veículo autônomo"/>
            <p:cNvSpPr/>
            <p:nvPr/>
          </p:nvSpPr>
          <p:spPr>
            <a:xfrm flipH="false" flipV="false" rot="0">
              <a:off x="0" y="0"/>
              <a:ext cx="7772400" cy="11582400"/>
            </a:xfrm>
            <a:custGeom>
              <a:avLst/>
              <a:gdLst/>
              <a:ahLst/>
              <a:cxnLst/>
              <a:rect r="r" b="b" t="t" l="l"/>
              <a:pathLst>
                <a:path h="11582400" w="7772400">
                  <a:moveTo>
                    <a:pt x="0" y="0"/>
                  </a:moveTo>
                  <a:lnTo>
                    <a:pt x="7772400" y="0"/>
                  </a:lnTo>
                  <a:lnTo>
                    <a:pt x="7772400" y="11582400"/>
                  </a:lnTo>
                  <a:lnTo>
                    <a:pt x="0" y="11582400"/>
                  </a:lnTo>
                  <a:lnTo>
                    <a:pt x="0" y="0"/>
                  </a:lnTo>
                  <a:close/>
                </a:path>
              </a:pathLst>
            </a:custGeom>
            <a:blipFill>
              <a:blip r:embed="rId3"/>
              <a:stretch>
                <a:fillRect l="-93696" t="0" r="-29890" b="-1"/>
              </a:stretch>
            </a:blipFill>
          </p:spPr>
        </p:sp>
      </p:grpSp>
      <p:sp>
        <p:nvSpPr>
          <p:cNvPr name="TextBox 9" id="9"/>
          <p:cNvSpPr txBox="true"/>
          <p:nvPr/>
        </p:nvSpPr>
        <p:spPr>
          <a:xfrm rot="0">
            <a:off x="7364272" y="3240405"/>
            <a:ext cx="10005224" cy="5140071"/>
          </a:xfrm>
          <a:prstGeom prst="rect">
            <a:avLst/>
          </a:prstGeom>
        </p:spPr>
        <p:txBody>
          <a:bodyPr anchor="t" rtlCol="false" tIns="0" lIns="0" bIns="0" rIns="0">
            <a:spAutoFit/>
          </a:bodyPr>
          <a:lstStyle/>
          <a:p>
            <a:pPr algn="l">
              <a:lnSpc>
                <a:spcPts val="2772"/>
              </a:lnSpc>
            </a:pPr>
            <a:r>
              <a:rPr lang="en-US" sz="2100" b="true">
                <a:solidFill>
                  <a:srgbClr val="0F0F0F"/>
                </a:solidFill>
                <a:latin typeface="Arial Bold"/>
                <a:ea typeface="Arial Bold"/>
                <a:cs typeface="Arial Bold"/>
                <a:sym typeface="Arial Bold"/>
              </a:rPr>
              <a:t>Objetivo Geral</a:t>
            </a:r>
          </a:p>
          <a:p>
            <a:pPr algn="l">
              <a:lnSpc>
                <a:spcPts val="2772"/>
              </a:lnSpc>
            </a:pPr>
            <a:r>
              <a:rPr lang="en-US" sz="2100">
                <a:solidFill>
                  <a:srgbClr val="0F0F0F"/>
                </a:solidFill>
                <a:latin typeface="Arial"/>
                <a:ea typeface="Arial"/>
                <a:cs typeface="Arial"/>
                <a:sym typeface="Arial"/>
              </a:rPr>
              <a:t>Desenvolver um protótipo de IA para avaliar o risco de inundação no Butantã usando dados reais de chuva e alagamento.</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Construção da Série Histórica</a:t>
            </a:r>
          </a:p>
          <a:p>
            <a:pPr algn="l">
              <a:lnSpc>
                <a:spcPts val="2772"/>
              </a:lnSpc>
            </a:pPr>
            <a:r>
              <a:rPr lang="en-US" sz="2100">
                <a:solidFill>
                  <a:srgbClr val="0F0F0F"/>
                </a:solidFill>
                <a:latin typeface="Arial"/>
                <a:ea typeface="Arial"/>
                <a:cs typeface="Arial"/>
                <a:sym typeface="Arial"/>
              </a:rPr>
              <a:t>Criar uma série histórica diária de chuva entre 2020 e 2025 para o posto CGE Butantã como base para análise.</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Modelos de Classificação</a:t>
            </a:r>
          </a:p>
          <a:p>
            <a:pPr algn="l">
              <a:lnSpc>
                <a:spcPts val="2772"/>
              </a:lnSpc>
            </a:pPr>
            <a:r>
              <a:rPr lang="en-US" sz="2100">
                <a:solidFill>
                  <a:srgbClr val="0F0F0F"/>
                </a:solidFill>
                <a:latin typeface="Arial"/>
                <a:ea typeface="Arial"/>
                <a:cs typeface="Arial"/>
                <a:sym typeface="Arial"/>
              </a:rPr>
              <a:t>Treinar modelos como Regressão Logística e Random Forest para classificar níveis de risco baseados em faixas de chuva diária.</a:t>
            </a:r>
          </a:p>
          <a:p>
            <a:pPr algn="l">
              <a:lnSpc>
                <a:spcPts val="2772"/>
              </a:lnSpc>
            </a:pPr>
          </a:p>
          <a:p>
            <a:pPr algn="l">
              <a:lnSpc>
                <a:spcPts val="2772"/>
              </a:lnSpc>
            </a:pPr>
            <a:r>
              <a:rPr lang="en-US" sz="2100" b="true">
                <a:solidFill>
                  <a:srgbClr val="0F0F0F"/>
                </a:solidFill>
                <a:latin typeface="Arial Bold"/>
                <a:ea typeface="Arial Bold"/>
                <a:cs typeface="Arial Bold"/>
                <a:sym typeface="Arial Bold"/>
              </a:rPr>
              <a:t>Integração e Alarme</a:t>
            </a:r>
          </a:p>
          <a:p>
            <a:pPr algn="l">
              <a:lnSpc>
                <a:spcPts val="2772"/>
              </a:lnSpc>
            </a:pPr>
            <a:r>
              <a:rPr lang="en-US" sz="2100">
                <a:solidFill>
                  <a:srgbClr val="0F0F0F"/>
                </a:solidFill>
                <a:latin typeface="Arial"/>
                <a:ea typeface="Arial"/>
                <a:cs typeface="Arial"/>
                <a:sym typeface="Arial"/>
              </a:rPr>
              <a:t>Integrar dados de alagamentos do GeoSampa e desenvolver modelo binário para alarme de inundação em dias chuvosos.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Fundamentos Teóricos</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p:cSld>
    <p:bg>
      <p:bgPr>
        <a:solidFill>
          <a:srgbClr val="7B7A7B"/>
        </a:solidFill>
      </p:bgPr>
    </p:bg>
    <p:spTree>
      <p:nvGrpSpPr>
        <p:cNvPr id="1" name=""/>
        <p:cNvGrpSpPr/>
        <p:nvPr/>
      </p:nvGrpSpPr>
      <p:grpSpPr>
        <a:xfrm>
          <a:off x="0" y="0"/>
          <a:ext cx="0" cy="0"/>
          <a:chOff x="0" y="0"/>
          <a:chExt cx="0" cy="0"/>
        </a:xfrm>
      </p:grpSpPr>
      <p:sp>
        <p:nvSpPr>
          <p:cNvPr name="AutoShape 2" id="2"/>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3" id="3"/>
          <p:cNvSpPr/>
          <p:nvPr/>
        </p:nvSpPr>
        <p:spPr>
          <a:xfrm rot="2931">
            <a:off x="788381" y="7259496"/>
            <a:ext cx="16753038" cy="0"/>
          </a:xfrm>
          <a:prstGeom prst="line">
            <a:avLst/>
          </a:prstGeom>
          <a:ln cap="rnd" w="9525">
            <a:solidFill>
              <a:srgbClr val="F5F2ED"/>
            </a:solidFill>
            <a:prstDash val="solid"/>
            <a:headEnd type="none" len="sm" w="sm"/>
            <a:tailEnd type="none" len="sm" w="sm"/>
          </a:ln>
        </p:spPr>
      </p:sp>
      <p:sp>
        <p:nvSpPr>
          <p:cNvPr name="AutoShape 4" id="4"/>
          <p:cNvSpPr/>
          <p:nvPr/>
        </p:nvSpPr>
        <p:spPr>
          <a:xfrm rot="2931">
            <a:off x="788381" y="9492896"/>
            <a:ext cx="16753038" cy="0"/>
          </a:xfrm>
          <a:prstGeom prst="line">
            <a:avLst/>
          </a:prstGeom>
          <a:ln cap="rnd" w="9525">
            <a:solidFill>
              <a:srgbClr val="F5F2ED"/>
            </a:solidFill>
            <a:prstDash val="solid"/>
            <a:headEnd type="none" len="sm" w="sm"/>
            <a:tailEnd type="none" len="sm" w="sm"/>
          </a:ln>
        </p:spPr>
      </p:sp>
      <p:grpSp>
        <p:nvGrpSpPr>
          <p:cNvPr name="Group 5" id="5"/>
          <p:cNvGrpSpPr/>
          <p:nvPr/>
        </p:nvGrpSpPr>
        <p:grpSpPr>
          <a:xfrm rot="0">
            <a:off x="769333" y="7611911"/>
            <a:ext cx="16749334" cy="1602351"/>
            <a:chOff x="0" y="0"/>
            <a:chExt cx="22332446" cy="2136468"/>
          </a:xfrm>
        </p:grpSpPr>
        <p:sp>
          <p:nvSpPr>
            <p:cNvPr name="Freeform 6" id="6"/>
            <p:cNvSpPr/>
            <p:nvPr/>
          </p:nvSpPr>
          <p:spPr>
            <a:xfrm flipH="false" flipV="false" rot="0">
              <a:off x="0" y="0"/>
              <a:ext cx="22332446" cy="2136468"/>
            </a:xfrm>
            <a:custGeom>
              <a:avLst/>
              <a:gdLst/>
              <a:ahLst/>
              <a:cxnLst/>
              <a:rect r="r" b="b" t="t" l="l"/>
              <a:pathLst>
                <a:path h="2136468" w="22332446">
                  <a:moveTo>
                    <a:pt x="0" y="0"/>
                  </a:moveTo>
                  <a:lnTo>
                    <a:pt x="22332446" y="0"/>
                  </a:lnTo>
                  <a:lnTo>
                    <a:pt x="22332446" y="2136468"/>
                  </a:lnTo>
                  <a:lnTo>
                    <a:pt x="0" y="2136468"/>
                  </a:lnTo>
                  <a:close/>
                </a:path>
              </a:pathLst>
            </a:custGeom>
            <a:solidFill>
              <a:srgbClr val="000000">
                <a:alpha val="0"/>
              </a:srgbClr>
            </a:solidFill>
          </p:spPr>
        </p:sp>
        <p:sp>
          <p:nvSpPr>
            <p:cNvPr name="TextBox 7" id="7"/>
            <p:cNvSpPr txBox="true"/>
            <p:nvPr/>
          </p:nvSpPr>
          <p:spPr>
            <a:xfrm>
              <a:off x="0" y="47625"/>
              <a:ext cx="22332446" cy="2088843"/>
            </a:xfrm>
            <a:prstGeom prst="rect">
              <a:avLst/>
            </a:prstGeom>
          </p:spPr>
          <p:txBody>
            <a:bodyPr anchor="ctr" rtlCol="false" tIns="0" lIns="0" bIns="0" rIns="0"/>
            <a:lstStyle/>
            <a:p>
              <a:pPr algn="ctr">
                <a:lnSpc>
                  <a:spcPts val="4536"/>
                </a:lnSpc>
              </a:pPr>
              <a:r>
                <a:rPr lang="en-US" sz="4200">
                  <a:solidFill>
                    <a:srgbClr val="FFFFFF"/>
                  </a:solidFill>
                  <a:latin typeface="Montserrat"/>
                  <a:ea typeface="Montserrat"/>
                  <a:cs typeface="Montserrat"/>
                  <a:sym typeface="Montserrat"/>
                </a:rPr>
                <a:t>Inundações Urbanas e Classes de Risco</a:t>
              </a:r>
            </a:p>
          </p:txBody>
        </p:sp>
      </p:grpSp>
      <p:graphicFrame>
        <p:nvGraphicFramePr>
          <p:cNvPr name="Table 8" id="8"/>
          <p:cNvGraphicFramePr>
            <a:graphicFrameLocks noGrp="true"/>
          </p:cNvGraphicFramePr>
          <p:nvPr/>
        </p:nvGraphicFramePr>
        <p:xfrm>
          <a:off x="774628" y="1277944"/>
          <a:ext cx="16706850" cy="5829300"/>
        </p:xfrm>
        <a:graphic>
          <a:graphicData uri="http://schemas.openxmlformats.org/drawingml/2006/table">
            <a:tbl>
              <a:tblPr/>
              <a:tblGrid>
                <a:gridCol w="3410249"/>
                <a:gridCol w="6984362"/>
                <a:gridCol w="6312239"/>
              </a:tblGrid>
              <a:tr h="1987834">
                <a:tc>
                  <a:txBody>
                    <a:bodyPr anchor="t" rtlCol="false"/>
                    <a:lstStyle/>
                    <a:p>
                      <a:pPr algn="l">
                        <a:lnSpc>
                          <a:spcPts val="4860"/>
                        </a:lnSpc>
                        <a:defRPr/>
                      </a:pPr>
                      <a:r>
                        <a:rPr lang="en-US" b="true" sz="4050" spc="225">
                          <a:solidFill>
                            <a:srgbClr val="000000"/>
                          </a:solidFill>
                          <a:latin typeface="Arial Bold"/>
                          <a:ea typeface="Arial Bold"/>
                          <a:cs typeface="Arial Bold"/>
                          <a:sym typeface="Arial Bold"/>
                        </a:rPr>
                        <a:t>Classe</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63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BCAC"/>
                    </a:solidFill>
                  </a:tcPr>
                </a:tc>
                <a:tc>
                  <a:txBody>
                    <a:bodyPr anchor="t" rtlCol="false"/>
                    <a:lstStyle/>
                    <a:p>
                      <a:pPr algn="l">
                        <a:lnSpc>
                          <a:spcPts val="4860"/>
                        </a:lnSpc>
                        <a:defRPr/>
                      </a:pPr>
                      <a:r>
                        <a:rPr lang="en-US" b="true" sz="4050" spc="225">
                          <a:solidFill>
                            <a:srgbClr val="000000"/>
                          </a:solidFill>
                          <a:latin typeface="Arial Bold"/>
                          <a:ea typeface="Arial Bold"/>
                          <a:cs typeface="Arial Bold"/>
                          <a:sym typeface="Arial Bold"/>
                        </a:rPr>
                        <a:t>Descrição</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63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BCAC"/>
                    </a:solidFill>
                  </a:tcPr>
                </a:tc>
                <a:tc>
                  <a:txBody>
                    <a:bodyPr anchor="t" rtlCol="false"/>
                    <a:lstStyle/>
                    <a:p>
                      <a:pPr algn="l">
                        <a:lnSpc>
                          <a:spcPts val="4860"/>
                        </a:lnSpc>
                        <a:defRPr/>
                      </a:pPr>
                      <a:r>
                        <a:rPr lang="en-US" b="true" sz="4050" spc="225">
                          <a:solidFill>
                            <a:srgbClr val="000000"/>
                          </a:solidFill>
                          <a:latin typeface="Arial Bold"/>
                          <a:ea typeface="Arial Bold"/>
                          <a:cs typeface="Arial Bold"/>
                          <a:sym typeface="Arial Bold"/>
                        </a:rPr>
                        <a:t>Limiar de Chuva (24h)</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63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4BCAC"/>
                    </a:solidFill>
                  </a:tcPr>
                </a:tc>
              </a:tr>
              <a:tr h="1289750">
                <a:tc>
                  <a:txBody>
                    <a:bodyPr anchor="t" rtlCol="false"/>
                    <a:lstStyle/>
                    <a:p>
                      <a:pPr algn="l">
                        <a:lnSpc>
                          <a:spcPts val="3960"/>
                        </a:lnSpc>
                        <a:defRPr/>
                      </a:pPr>
                      <a:r>
                        <a:rPr lang="en-US" sz="3300" b="true">
                          <a:solidFill>
                            <a:srgbClr val="FFFFFF"/>
                          </a:solidFill>
                          <a:latin typeface="Arial Bold"/>
                          <a:ea typeface="Arial Bold"/>
                          <a:cs typeface="Arial Bold"/>
                          <a:sym typeface="Arial Bold"/>
                        </a:rPr>
                        <a:t>0</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960"/>
                        </a:lnSpc>
                        <a:defRPr/>
                      </a:pPr>
                      <a:r>
                        <a:rPr lang="en-US" sz="3300">
                          <a:solidFill>
                            <a:srgbClr val="FFFFFF"/>
                          </a:solidFill>
                          <a:latin typeface="Arial"/>
                          <a:ea typeface="Arial"/>
                          <a:cs typeface="Arial"/>
                          <a:sym typeface="Arial"/>
                        </a:rPr>
                        <a:t>Sem risco</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l">
                        <a:lnSpc>
                          <a:spcPts val="3960"/>
                        </a:lnSpc>
                        <a:defRPr/>
                      </a:pPr>
                      <a:r>
                        <a:rPr lang="en-US" sz="3300">
                          <a:solidFill>
                            <a:srgbClr val="FFFFFF"/>
                          </a:solidFill>
                          <a:latin typeface="Arial"/>
                          <a:ea typeface="Arial"/>
                          <a:cs typeface="Arial"/>
                          <a:sym typeface="Arial"/>
                        </a:rPr>
                        <a:t>&lt; 20 mm</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1280489">
                <a:tc>
                  <a:txBody>
                    <a:bodyPr anchor="t" rtlCol="false"/>
                    <a:lstStyle/>
                    <a:p>
                      <a:pPr algn="l">
                        <a:lnSpc>
                          <a:spcPts val="3960"/>
                        </a:lnSpc>
                        <a:defRPr/>
                      </a:pPr>
                      <a:r>
                        <a:rPr lang="en-US" sz="3300" b="true">
                          <a:solidFill>
                            <a:srgbClr val="FFFFFF"/>
                          </a:solidFill>
                          <a:latin typeface="Arial Bold"/>
                          <a:ea typeface="Arial Bold"/>
                          <a:cs typeface="Arial Bold"/>
                          <a:sym typeface="Arial Bold"/>
                        </a:rPr>
                        <a:t>1</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0E0E0E"/>
                    </a:solidFill>
                  </a:tcPr>
                </a:tc>
                <a:tc>
                  <a:txBody>
                    <a:bodyPr anchor="t" rtlCol="false"/>
                    <a:lstStyle/>
                    <a:p>
                      <a:pPr algn="l">
                        <a:lnSpc>
                          <a:spcPts val="3960"/>
                        </a:lnSpc>
                        <a:defRPr/>
                      </a:pPr>
                      <a:r>
                        <a:rPr lang="en-US" sz="3300">
                          <a:solidFill>
                            <a:srgbClr val="FFFFFF"/>
                          </a:solidFill>
                          <a:latin typeface="Arial"/>
                          <a:ea typeface="Arial"/>
                          <a:cs typeface="Arial"/>
                          <a:sym typeface="Arial"/>
                        </a:rPr>
                        <a:t>Risco de Inundação Transitável</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0E0E0E"/>
                    </a:solidFill>
                  </a:tcPr>
                </a:tc>
                <a:tc>
                  <a:txBody>
                    <a:bodyPr anchor="t" rtlCol="false"/>
                    <a:lstStyle/>
                    <a:p>
                      <a:pPr algn="l">
                        <a:lnSpc>
                          <a:spcPts val="3960"/>
                        </a:lnSpc>
                        <a:defRPr/>
                      </a:pPr>
                      <a:r>
                        <a:rPr lang="en-US" sz="3300">
                          <a:solidFill>
                            <a:srgbClr val="FFFFFF"/>
                          </a:solidFill>
                          <a:latin typeface="Arial"/>
                          <a:ea typeface="Arial"/>
                          <a:cs typeface="Arial"/>
                          <a:sym typeface="Arial"/>
                        </a:rPr>
                        <a:t>20 mm ≤ chuva &lt; 60 mm</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solidFill>
                      <a:srgbClr val="0E0E0E"/>
                    </a:solidFill>
                  </a:tcPr>
                </a:tc>
              </a:tr>
              <a:tr h="1271227">
                <a:tc>
                  <a:txBody>
                    <a:bodyPr anchor="t" rtlCol="false"/>
                    <a:lstStyle/>
                    <a:p>
                      <a:pPr algn="l">
                        <a:lnSpc>
                          <a:spcPts val="3960"/>
                        </a:lnSpc>
                        <a:defRPr/>
                      </a:pPr>
                      <a:r>
                        <a:rPr lang="en-US" sz="3300" b="true">
                          <a:solidFill>
                            <a:srgbClr val="FFFFFF"/>
                          </a:solidFill>
                          <a:latin typeface="Arial Bold"/>
                          <a:ea typeface="Arial Bold"/>
                          <a:cs typeface="Arial Bold"/>
                          <a:sym typeface="Arial Bold"/>
                        </a:rPr>
                        <a:t>2</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6350">
                      <a:solidFill>
                        <a:srgbClr val="000000"/>
                      </a:solidFill>
                      <a:prstDash val="solid"/>
                      <a:round/>
                      <a:headEnd type="none" w="med" len="med"/>
                      <a:tailEnd type="none" w="med" len="med"/>
                    </a:lnB>
                  </a:tcPr>
                </a:tc>
                <a:tc>
                  <a:txBody>
                    <a:bodyPr anchor="t" rtlCol="false"/>
                    <a:lstStyle/>
                    <a:p>
                      <a:pPr algn="l">
                        <a:lnSpc>
                          <a:spcPts val="3960"/>
                        </a:lnSpc>
                        <a:defRPr/>
                      </a:pPr>
                      <a:r>
                        <a:rPr lang="en-US" sz="3300">
                          <a:solidFill>
                            <a:srgbClr val="FFFFFF"/>
                          </a:solidFill>
                          <a:latin typeface="Arial"/>
                          <a:ea typeface="Arial"/>
                          <a:cs typeface="Arial"/>
                          <a:sym typeface="Arial"/>
                        </a:rPr>
                        <a:t>Risco de Inundação Intransitável</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6350">
                      <a:solidFill>
                        <a:srgbClr val="000000"/>
                      </a:solidFill>
                      <a:prstDash val="solid"/>
                      <a:round/>
                      <a:headEnd type="none" w="med" len="med"/>
                      <a:tailEnd type="none" w="med" len="med"/>
                    </a:lnB>
                  </a:tcPr>
                </a:tc>
                <a:tc>
                  <a:txBody>
                    <a:bodyPr anchor="t" rtlCol="false"/>
                    <a:lstStyle/>
                    <a:p>
                      <a:pPr algn="l">
                        <a:lnSpc>
                          <a:spcPts val="3960"/>
                        </a:lnSpc>
                        <a:defRPr/>
                      </a:pPr>
                      <a:r>
                        <a:rPr lang="en-US" sz="3300">
                          <a:solidFill>
                            <a:srgbClr val="FFFFFF"/>
                          </a:solidFill>
                          <a:latin typeface="Arial"/>
                          <a:ea typeface="Arial"/>
                          <a:cs typeface="Arial"/>
                          <a:sym typeface="Arial"/>
                        </a:rPr>
                        <a:t>≥ 60 mm</a:t>
                      </a:r>
                      <a:endParaRPr lang="en-US" sz="1100"/>
                    </a:p>
                  </a:txBody>
                  <a:tcPr marL="190500" marR="190500" marT="190500" marB="190500"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635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AutoShape 3" id="3"/>
          <p:cNvSpPr/>
          <p:nvPr/>
        </p:nvSpPr>
        <p:spPr>
          <a:xfrm rot="2940">
            <a:off x="788381" y="800100"/>
            <a:ext cx="16702094" cy="0"/>
          </a:xfrm>
          <a:prstGeom prst="line">
            <a:avLst/>
          </a:prstGeom>
          <a:ln cap="rnd" w="9525">
            <a:solidFill>
              <a:srgbClr val="0F0F0F"/>
            </a:solidFill>
            <a:prstDash val="solid"/>
            <a:headEnd type="none" len="sm" w="sm"/>
            <a:tailEnd type="none" len="sm" w="sm"/>
          </a:ln>
        </p:spPr>
      </p:sp>
      <p:sp>
        <p:nvSpPr>
          <p:cNvPr name="AutoShape 4" id="4"/>
          <p:cNvSpPr/>
          <p:nvPr/>
        </p:nvSpPr>
        <p:spPr>
          <a:xfrm rot="2940">
            <a:off x="788822" y="797937"/>
            <a:ext cx="16706225" cy="0"/>
          </a:xfrm>
          <a:prstGeom prst="line">
            <a:avLst/>
          </a:prstGeom>
          <a:ln cap="rnd" w="9525">
            <a:solidFill>
              <a:srgbClr val="F5F2ED"/>
            </a:solidFill>
            <a:prstDash val="solid"/>
            <a:headEnd type="none" len="sm" w="sm"/>
            <a:tailEnd type="none" len="sm" w="sm"/>
          </a:ln>
        </p:spPr>
      </p:sp>
      <p:sp>
        <p:nvSpPr>
          <p:cNvPr name="AutoShape 5" id="5"/>
          <p:cNvSpPr/>
          <p:nvPr/>
        </p:nvSpPr>
        <p:spPr>
          <a:xfrm rot="2940">
            <a:off x="792953" y="9486900"/>
            <a:ext cx="16702094" cy="0"/>
          </a:xfrm>
          <a:prstGeom prst="line">
            <a:avLst/>
          </a:prstGeom>
          <a:ln cap="rnd" w="9525">
            <a:solidFill>
              <a:srgbClr val="F5F2ED"/>
            </a:solidFill>
            <a:prstDash val="solid"/>
            <a:headEnd type="none" len="sm" w="sm"/>
            <a:tailEnd type="none" len="sm" w="sm"/>
          </a:ln>
        </p:spPr>
      </p:sp>
      <p:grpSp>
        <p:nvGrpSpPr>
          <p:cNvPr name="Group 6" id="6"/>
          <p:cNvGrpSpPr/>
          <p:nvPr/>
        </p:nvGrpSpPr>
        <p:grpSpPr>
          <a:xfrm rot="0">
            <a:off x="640496" y="4527612"/>
            <a:ext cx="13441680" cy="4871212"/>
            <a:chOff x="0" y="0"/>
            <a:chExt cx="17922240" cy="6494950"/>
          </a:xfrm>
        </p:grpSpPr>
        <p:sp>
          <p:nvSpPr>
            <p:cNvPr name="Freeform 7" id="7"/>
            <p:cNvSpPr/>
            <p:nvPr/>
          </p:nvSpPr>
          <p:spPr>
            <a:xfrm flipH="false" flipV="false" rot="0">
              <a:off x="0" y="0"/>
              <a:ext cx="17922239" cy="6494950"/>
            </a:xfrm>
            <a:custGeom>
              <a:avLst/>
              <a:gdLst/>
              <a:ahLst/>
              <a:cxnLst/>
              <a:rect r="r" b="b" t="t" l="l"/>
              <a:pathLst>
                <a:path h="6494950" w="17922239">
                  <a:moveTo>
                    <a:pt x="0" y="0"/>
                  </a:moveTo>
                  <a:lnTo>
                    <a:pt x="17922239" y="0"/>
                  </a:lnTo>
                  <a:lnTo>
                    <a:pt x="17922239" y="6494950"/>
                  </a:lnTo>
                  <a:lnTo>
                    <a:pt x="0" y="6494950"/>
                  </a:lnTo>
                  <a:close/>
                </a:path>
              </a:pathLst>
            </a:custGeom>
            <a:solidFill>
              <a:srgbClr val="000000">
                <a:alpha val="0"/>
              </a:srgbClr>
            </a:solidFill>
          </p:spPr>
        </p:sp>
        <p:sp>
          <p:nvSpPr>
            <p:cNvPr name="TextBox 8" id="8"/>
            <p:cNvSpPr txBox="true"/>
            <p:nvPr/>
          </p:nvSpPr>
          <p:spPr>
            <a:xfrm>
              <a:off x="0" y="114300"/>
              <a:ext cx="17922240" cy="6380650"/>
            </a:xfrm>
            <a:prstGeom prst="rect">
              <a:avLst/>
            </a:prstGeom>
          </p:spPr>
          <p:txBody>
            <a:bodyPr anchor="b" rtlCol="false" tIns="0" lIns="0" bIns="0" rIns="0"/>
            <a:lstStyle/>
            <a:p>
              <a:pPr algn="l">
                <a:lnSpc>
                  <a:spcPts val="10692"/>
                </a:lnSpc>
              </a:pPr>
              <a:r>
                <a:rPr lang="en-US" sz="9900">
                  <a:solidFill>
                    <a:srgbClr val="FFFFFF"/>
                  </a:solidFill>
                  <a:latin typeface="Montserrat"/>
                  <a:ea typeface="Montserrat"/>
                  <a:cs typeface="Montserrat"/>
                  <a:sym typeface="Montserrat"/>
                </a:rPr>
                <a:t>Bibliotecas e IDE</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DAG5o-Ea_oQ</dc:identifier>
  <dcterms:modified xsi:type="dcterms:W3CDTF">2011-08-01T06:04:30Z</dcterms:modified>
  <cp:revision>1</cp:revision>
  <dc:title>resumo_apresentacao.pptx</dc:title>
</cp:coreProperties>
</file>